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7"/>
  </p:normalViewPr>
  <p:slideViewPr>
    <p:cSldViewPr snapToGrid="0">
      <p:cViewPr varScale="1">
        <p:scale>
          <a:sx n="148" d="100"/>
          <a:sy n="148" d="100"/>
        </p:scale>
        <p:origin x="216" y="1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[45분 운영] 0~5분 성적표와 질문, 5~12분 첫 실행, 12~22분 네 연산, 22~30분 숫자와 문자열, 30~38분 변수·합계·평균, 38~44분 OpenCode 요청과 파일 확인, 44~45분 정리.</a:t>
            </a:r>
          </a:p>
          <a:p>
            <a:r>
              <a:t>설명과 실행을 짧게 번갈아 한다. 학생이 처음부터 코드를 입력하거나 숫자를 임의로 바꾸게 하지 않는다.</a:t>
            </a:r>
          </a:p>
          <a:p>
            <a:r>
              <a:t>첫 문장: 오늘은 Python 전체를 배우지 않습니다. 짧은 코드를 읽고 결과를 확인하는 가장 작은 연습부터 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교과서의 주황색 버튼으로 02_student_files.zip을 먼저 내려받게 한다.</a:t>
            </a:r>
          </a:p>
          <a:p>
            <a:r>
              <a:t>압축을 푼 뒤 학생별 폴더를 만들고 02 폴더를 안에 넣는다.</a:t>
            </a:r>
          </a:p>
          <a:p>
            <a:r>
              <a:t>자기이름 자리에는 학생 본인의 이름을 넣는다. 예: JDH_VibeCoding_홍길동.</a:t>
            </a:r>
          </a:p>
          <a:p>
            <a:r>
              <a:t>PPT에는 구조를 보여 주고, 실제 자료 받기 버튼은 교과서에서 누른다.</a:t>
            </a:r>
          </a:p>
          <a:p>
            <a:endParaRPr/>
          </a:p>
          <a:p>
            <a:r>
              <a:t>[Sources]</a:t>
            </a:r>
          </a:p>
          <a:p>
            <a:r>
              <a:t>- Local course asset: 교과서_배포/assets/img/02-2-00-course-folder-structure.png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학생 A의 82, 91, 76을 가리키고 각각 무슨 점수인지 묻는다. 표의 제목을 읽어야 숫자의 뜻을 알 수 있음을 확인한다.</a:t>
            </a:r>
          </a:p>
          <a:p>
            <a:r>
              <a:t>대본: 코드에서도 숫자만 놓으면 뜻을 잃습니다. 오늘은 숫자에 국어 점수, 영어 점수 같은 이름을 붙입니다.</a:t>
            </a:r>
          </a:p>
          <a:p>
            <a:r>
              <a:t>이 표는 화면 설명용 가상 자료다.</a:t>
            </a:r>
          </a:p>
          <a:p>
            <a:endParaRPr/>
          </a:p>
          <a:p>
            <a:r>
              <a:t>[Sources]</a:t>
            </a:r>
          </a:p>
          <a:p>
            <a:r>
              <a:t>- Local course asset: 교과서_배포/02/sample/output/02_subject_scores_table.png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학생 A의 82, 91, 76만 먼저 보여 주고 어떤 숫자인지 묻는다. 다음 장면에서 과목 이름을 공개해 같은 숫자도 맥락과 이름이 있어야 뜻을 알 수 있음을 확인한다.</a:t>
            </a:r>
          </a:p>
          <a:p>
            <a:r>
              <a:t>대본: 코드에서도 숫자만 놓으면 뜻을 잃습니다. 오늘은 숫자에 국어 점수, 영어 점수 같은 이름을 붙입니다.</a:t>
            </a:r>
          </a:p>
          <a:p>
            <a:endParaRPr/>
          </a:p>
          <a:p>
            <a:r>
              <a:t>[Sources]</a:t>
            </a:r>
          </a:p>
          <a:p>
            <a:r>
              <a:t>- Local course asset: 교과서_배포/02/sample/output/02_subject_scores_table.png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세 단계를 학생과 함께 읽는다. 숫자를 찾고, 이름과 연산을 보고, print로 결과를 확인한다.</a:t>
            </a:r>
          </a:p>
          <a:p>
            <a:r>
              <a:t>직접 타이핑 능력이 목표가 아니라 코드의 의미를 읽고 AI 결과를 검증하는 준비라고 연결한다.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학생이 파일을 열면 바로 실행시키지 않는다. 숫자 3과 5, 더하기 기호, print를 먼저 찾게 한다.</a:t>
            </a:r>
          </a:p>
          <a:p>
            <a:r>
              <a:t>질문: 결과는 무엇일까요? 답을 받은 다음에만 실행 슬라이드로 넘어간다.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학생이 JDH_VibeCoding_자기이름 → 02 → code → 01_first_result.py를 연 뒤 Run Python File 버튼을 누르게 한다. 버튼이 안 보이면 Python 확장 설치 여부와 파일 확장자 .py를 확인한다.</a:t>
            </a:r>
          </a:p>
          <a:p>
            <a:r>
              <a:t>대본: 앞에서 터미널은 프로그램에 질문하는 곳이었고, 지금은 Python이 보여 주는 결과를 읽는 곳이기도 합니다.</a:t>
            </a:r>
          </a:p>
          <a:p>
            <a:endParaRPr/>
          </a:p>
          <a:p>
            <a:r>
              <a:t>[Sources]</a:t>
            </a:r>
          </a:p>
          <a:p>
            <a:r>
              <a:t>- Local course screenshot: 교과서_배포/assets/img/02-2-run-button-student.png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print를 함수라는 용어로 길게 설명하지 않는다. 괄호 안의 값을 화면에 보여 주는 기능이라고만 한다.</a:t>
            </a:r>
          </a:p>
          <a:p>
            <a:r>
              <a:t>질문 예상: print는 인쇄하나요? 답: 여기서는 종이가 아니라 화면에 보여 준다는 뜻입니다.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02_four_calculations.py의 첫 줄 8 + 2를 읽고 결과를 예상한다. 아직 실행하지 않는다. + 기호의 키보드 위치를 짧게 가리킨다.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같은 파일의 둘째 줄 8 - 2를 읽고 결과를 예상한다. 아직 실행하지 않는다. - 기호의 뜻만 연결한다.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같은 파일의 셋째 줄 8 * 2를 읽고 결과를 예상한다. 아직 실행하지 않는다. *가 곱하기라는 점만 확인한다.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같은 파일의 넷째 줄 8 / 2를 읽고 결과를 예상한다. 네 줄을 모두 본 뒤 02_four_calculations.py를 한 번 실행해 10, 6, 16, 4.0이 차례로 나타나는지 비교한다.</a:t>
            </a:r>
          </a:p>
          <a:p>
            <a:r>
              <a:t>4.0은 4와 같은 크기의 값이지만 나누기 결과가 소수점 모양으로 표시된 것이다. 저장 원리까지 확장하지 않는다.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결과를 먼저 보여 주지 말고 두 줄이 무엇이 다른지 묻는다. 따옴표를 학생이 발견하게 한다.</a:t>
            </a:r>
          </a:p>
          <a:p>
            <a:r>
              <a:t>자료형은 값의 종류라고 설명한다. int와 str은 이름을 들려주되 암기시키지 않는다.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03_number_text_cases.py를 실행해 숫자끼리, 글자끼리, 글자와 숫자를 더하는 세 경우를 순서대로 본다.</a:t>
            </a:r>
          </a:p>
          <a:p>
            <a:r>
              <a:t>세 번째 줄의 '2' + 3에서 TypeError가 한 번 나타나는 것까지 확인한다.</a:t>
            </a:r>
          </a:p>
          <a:p>
            <a:r>
              <a:t>오류 문장을 외우게 하지 않고, 값의 종류가 다르면 바로 더할 수 없다는 사실만 남긴다.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03_number_text_cases.py 한 파일을 실행한다.</a:t>
            </a:r>
          </a:p>
          <a:p>
            <a:r>
              <a:t>첫 줄의 2 + 3은 5, 둘째 줄의 글자끼리 더하기는 23으로 표시되고, 마지막 글자와 숫자 더하기에서 TypeError가 한 번 나타난다.</a:t>
            </a:r>
          </a:p>
          <a:p>
            <a:r>
              <a:t>오류 이름이나 긴 문장을 외우게 하지 않고, 값의 종류가 다르면 바로 더할 수 없다는 사실만 확인한다.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교과서 8쪽과 같은 04_variables.py 전체 내용을 보여 준다.</a:t>
            </a:r>
          </a:p>
          <a:p>
            <a:r>
              <a:t>이 슬라이드에서는 값마다 뜻이 드러나는 이름을 붙였다는 점에 초점을 둔다.</a:t>
            </a:r>
          </a:p>
          <a:p>
            <a:r>
              <a:t>앞뒤 슬라이드의 파일 내용이 같다는 점을 확인한다.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앞 슬라이드와 같은 04_variables.py 전체 내용을 그대로 보여 준다.</a:t>
            </a:r>
          </a:p>
          <a:p>
            <a:r>
              <a:t>이번에는 오른쪽 값이 계산된 뒤 왼쪽 이름에 저장된다는 =의 방향을 설명한다.</a:t>
            </a:r>
          </a:p>
          <a:p>
            <a:r>
              <a:t>같은 파일을 사용해 서로 다른 코드라고 오해하지 않게 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05_numbers_and_variables.py를 열되 결과 영역은 가린 상태로 숫자, 변수 이름, 계산식을 찾는다.</a:t>
            </a:r>
          </a:p>
          <a:p>
            <a:r>
              <a:t>학생들이 합계를 계산하게 하고 평균은 합계를 3으로 나눈다는 식을 확인한다. 실행 후 249와 83.0을 비교한다.</a:t>
            </a:r>
          </a:p>
          <a:p>
            <a:r>
              <a:t>대본: 오류 없이 실행됐다는 것과 우리가 원한 계산을 했다는 것은 다릅니다.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여기서부터 준비된 예제를 실행하는 활동이 아니라 AI에 요청해 새 파일을 만드는 첫 실습이라고 알린다.</a:t>
            </a:r>
          </a:p>
          <a:p>
            <a:r>
              <a:t>요청문을 그대로 사용해 code/student_scores.py를 만든다.</a:t>
            </a:r>
          </a:p>
          <a:p>
            <a:r>
              <a:t>생성 후 채팅 답변에 머물지 않고 code 폴더에서 실제 파일을 열어 다음 슬라이드로 넘어간다.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검사 순서: 82·91·76 찾기 → 학생 A의 따옴표 찾기 → 변수 이름 찾기 → 합계·평균 식 확인 → 결과 예상.</a:t>
            </a:r>
          </a:p>
          <a:p>
            <a:r>
              <a:t>AI가 완료했다고 말해도 끝난 것이 아니라는 책임 원칙을 다시 연결한다.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전원이 실행 결과를 봤는지 확인한다. 숫자를 임의로 바꾸는 활동으로 늘리지 않는다.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학생에게 오늘 배운 네 낱말을 차례로 말하게 한다: 숫자, 변수, 연산, print.</a:t>
            </a:r>
          </a:p>
          <a:p>
            <a:r>
              <a:t>마무리 문장: 오늘의 목표는 Python을 외운 것이 아니라, AI가 만든 짧은 계산 코드를 읽고 확인하는 첫 습관을 만든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학생들이 Python 자체가 검은 터미널 안에서만 돌아간다고 오해하지 않도록 정리한다.</a:t>
            </a:r>
          </a:p>
          <a:p>
            <a:r>
              <a:t>터미널은 글자 결과와 오류를 확인하는 화면이고, Notebook·GUI·웹에서는 같은 Python 결과를 표·그래프·창·브라우저 화면으로 보여 줄 수 있다.</a:t>
            </a:r>
          </a:p>
          <a:p>
            <a:r>
              <a:t>이번 시간에는 가장 단순한 확인 방법인 터미널을 사용했을 뿐이라고 설명한다.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Run Python File 버튼을 누르면 VS Code가 실행 명령을 준비하고, 운영체제가 Python 실행기를 시작한다.</a:t>
            </a:r>
          </a:p>
          <a:p>
            <a:r>
              <a:t>Python 실행기는 파일을 위에서부터 읽으며 print를 만나면 결과를 터미널에 보낸다.</a:t>
            </a:r>
          </a:p>
          <a:p>
            <a:r>
              <a:t>터미널이 Python 그 자체가 아니라 결과를 보여 주는 창이라는 점을 다시 확인한다.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9C40DFF9-EC3C-4F5E-BF94-E8D0B83CD1D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53E31AD-7223-4479-8594-5DE00CCE731B}"/>
              </a:ext>
            </a:extLst>
          </p:cNvPr>
          <p:cNvSpPr>
            <a:spLocks noGrp="1"/>
          </p:cNvSpPr>
          <p:nvPr/>
        </p:nvSpPr>
        <p:spPr>
          <a:xfrm>
            <a:off x="666750" y="514350"/>
            <a:ext cx="581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1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rPr>
              <a:t>장대현중고등학교 · 2026학년도 2학기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7175CC8-30C9-492D-9F0E-E92B91B5D6FF}"/>
              </a:ext>
            </a:extLst>
          </p:cNvPr>
          <p:cNvSpPr>
            <a:spLocks noGrp="1"/>
          </p:cNvSpPr>
          <p:nvPr/>
        </p:nvSpPr>
        <p:spPr>
          <a:xfrm>
            <a:off x="666750" y="1276350"/>
            <a:ext cx="4762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8463"/>
          </a:bodyPr>
          <a:lstStyle/>
          <a:p>
            <a:pPr algn="l">
              <a:lnSpc>
                <a:spcPct val="112000"/>
              </a:lnSpc>
              <a:buNone/>
              <a:defRPr sz="33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33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ACE0391-B705-460B-B564-5014063D76C6}"/>
              </a:ext>
            </a:extLst>
          </p:cNvPr>
          <p:cNvSpPr>
            <a:spLocks noGrp="1"/>
          </p:cNvSpPr>
          <p:nvPr/>
        </p:nvSpPr>
        <p:spPr>
          <a:xfrm>
            <a:off x="666750" y="1971675"/>
            <a:ext cx="8763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98000"/>
              </a:lnSpc>
              <a:buNone/>
              <a:defRPr sz="43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43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숫자와 변수로 계산하기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6E4FEC6-DF96-4C6F-8644-9AC67434D8F7}"/>
              </a:ext>
            </a:extLst>
          </p:cNvPr>
          <p:cNvSpPr>
            <a:spLocks noGrp="1"/>
          </p:cNvSpPr>
          <p:nvPr/>
        </p:nvSpPr>
        <p:spPr>
          <a:xfrm>
            <a:off x="666750" y="3381375"/>
            <a:ext cx="704850" cy="57150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DB87E46-F76C-48F5-A953-2CAA0EBE0C12}"/>
              </a:ext>
            </a:extLst>
          </p:cNvPr>
          <p:cNvSpPr>
            <a:spLocks noGrp="1"/>
          </p:cNvSpPr>
          <p:nvPr/>
        </p:nvSpPr>
        <p:spPr>
          <a:xfrm>
            <a:off x="666750" y="3714750"/>
            <a:ext cx="89535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2000"/>
              </a:lnSpc>
              <a:buNone/>
              <a:defRPr sz="1875" b="0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0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rPr>
              <a:t>준비된 Python 파일을 읽고, 예상하고, 실행 결과를 비교합니다.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5D87667-CD22-4E15-BC83-CF37074E188E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AEB3BA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AEB3BA"/>
                </a:solidFill>
                <a:latin typeface="IBM Plex Sans KR"/>
                <a:ea typeface="IBM Plex Sans KR"/>
                <a:cs typeface="IBM Plex Sans KR"/>
              </a:rPr>
              <a:t>교과서 02-2</a:t>
            </a:r>
          </a:p>
        </p:txBody>
      </p:sp>
    </p:spTree>
    <p:extLst>
      <p:ext uri="{BB962C8B-B14F-4D97-AF65-F5344CB8AC3E}">
        <p14:creationId xmlns:p14="http://schemas.microsoft.com/office/powerpoint/2010/main" val="2118893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수업 자료를 먼저 내려받아 내 폴더에 정리합니다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준비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먼저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515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02_student_files.zip 내려받기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333929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그다음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436"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압축 풀기 → JDH_VibeCoding_자기이름 안에 02 넣기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02"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교과서의 주황색 버튼으로 자료를 받은 뒤 폴더 구조를 확인합니다.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2–3쪽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82, 91, 76은 각각 무엇을 뜻할까요?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02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-22860000" y="-17145000"/>
            <a:ext cx="9525" cy="9525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-22860000" y="-17145000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10000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학생 A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2381250" y="2714625"/>
            <a:ext cx="7429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43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82 · 91 · 76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-22860000" y="-17145000"/>
            <a:ext cx="9525" cy="9525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-22860000" y="-17145000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10000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질문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-22860000" y="-17145000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10000"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숫자를 어떻게</a:t>
            </a:r>
          </a:p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구분할까?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-22860000" y="-17145000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10000"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숫자에 뜻이 드러나는 이름을 붙이면 읽기 쉬워집니다.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4쪽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2860000" y="-17145000"/>
            <a:ext cx="9525" cy="9525"/>
          </a:xfrm>
          <a:prstGeom prst="roundRect">
            <a:avLst>
              <a:gd name="adj" fmla="val 2947"/>
            </a:avLst>
          </a:prstGeom>
        </p:spPr>
      </p:pic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82, 91, 76은 각각 무엇을 뜻할까요?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02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학생 A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세 과목 점수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질문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숫자를 어떻게</a:t>
            </a:r>
          </a:p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구분할까?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02"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숫자에 뜻이 드러나는 이름을 붙이면 읽기 쉬워집니다.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4쪽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숫자에 이름을 붙이고 계산한 뒤 결과를 봅니다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03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51F02F-29D9-4770-BF49-EEBDFBD82704}"/>
              </a:ext>
            </a:extLst>
          </p:cNvPr>
          <p:cNvSpPr>
            <a:spLocks noGrp="1"/>
          </p:cNvSpPr>
          <p:nvPr/>
        </p:nvSpPr>
        <p:spPr>
          <a:xfrm>
            <a:off x="857250" y="1924050"/>
            <a:ext cx="10477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lnSpc>
                <a:spcPct val="112000"/>
              </a:lnSpc>
              <a:buNone/>
              <a:defRPr sz="26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6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Python 전체 문법이 아니라, 코드를 읽는 세 단계를 익힙니다.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85ACAE29-3AC3-4D6A-AB27-489EA446A468}"/>
              </a:ext>
            </a:extLst>
          </p:cNvPr>
          <p:cNvSpPr>
            <a:spLocks noGrp="1"/>
          </p:cNvSpPr>
          <p:nvPr/>
        </p:nvSpPr>
        <p:spPr>
          <a:xfrm>
            <a:off x="1200150" y="2857500"/>
            <a:ext cx="9791700" cy="2190750"/>
          </a:xfrm>
          <a:prstGeom prst="roundRect">
            <a:avLst>
              <a:gd name="adj" fmla="val 5217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7F34CA8-5A08-4A87-8B39-79419F481104}"/>
              </a:ext>
            </a:extLst>
          </p:cNvPr>
          <p:cNvSpPr>
            <a:spLocks noGrp="1"/>
          </p:cNvSpPr>
          <p:nvPr/>
        </p:nvSpPr>
        <p:spPr>
          <a:xfrm>
            <a:off x="1466850" y="3171825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9881"/>
          </a:bodyPr>
          <a:lstStyle/>
          <a:p>
            <a:pPr algn="ctr">
              <a:lnSpc>
                <a:spcPct val="112000"/>
              </a:lnSpc>
              <a:buNone/>
              <a:def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숫자</a:t>
            </a:r>
          </a:p>
          <a:p>
            <a:pPr algn="ctr">
              <a:lnSpc>
                <a:spcPct val="112000"/>
              </a:lnSpc>
              <a:buNone/>
              <a:def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계산할 값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678A8DB-4649-4FB1-B2CB-D3BB60F5EAD5}"/>
              </a:ext>
            </a:extLst>
          </p:cNvPr>
          <p:cNvSpPr>
            <a:spLocks noGrp="1"/>
          </p:cNvSpPr>
          <p:nvPr/>
        </p:nvSpPr>
        <p:spPr>
          <a:xfrm>
            <a:off x="4171950" y="3305175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0357"/>
          </a:bodyPr>
          <a:lstStyle/>
          <a:p>
            <a:pPr algn="ctr">
              <a:lnSpc>
                <a:spcPct val="112000"/>
              </a:lnSpc>
              <a:buNone/>
              <a:def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ECC1D3A-8637-45B7-B11B-6EF8F5CE1948}"/>
              </a:ext>
            </a:extLst>
          </p:cNvPr>
          <p:cNvSpPr>
            <a:spLocks noGrp="1"/>
          </p:cNvSpPr>
          <p:nvPr/>
        </p:nvSpPr>
        <p:spPr>
          <a:xfrm>
            <a:off x="4781550" y="3171825"/>
            <a:ext cx="24574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9881"/>
          </a:bodyPr>
          <a:lstStyle/>
          <a:p>
            <a:pPr algn="ctr">
              <a:lnSpc>
                <a:spcPct val="112000"/>
              </a:lnSpc>
              <a:buNone/>
              <a:def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변수·연산</a:t>
            </a:r>
          </a:p>
          <a:p>
            <a:pPr algn="ctr">
              <a:lnSpc>
                <a:spcPct val="112000"/>
              </a:lnSpc>
              <a:buNone/>
              <a:def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뜻을 붙이고 계산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04F795E-0438-482A-9DD6-D03975B4C346}"/>
              </a:ext>
            </a:extLst>
          </p:cNvPr>
          <p:cNvSpPr>
            <a:spLocks noGrp="1"/>
          </p:cNvSpPr>
          <p:nvPr/>
        </p:nvSpPr>
        <p:spPr>
          <a:xfrm>
            <a:off x="7277100" y="3305175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0357"/>
          </a:bodyPr>
          <a:lstStyle/>
          <a:p>
            <a:pPr algn="ctr">
              <a:lnSpc>
                <a:spcPct val="112000"/>
              </a:lnSpc>
              <a:buNone/>
              <a:def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760268F-07AE-4D4E-8D33-63B9E9425100}"/>
              </a:ext>
            </a:extLst>
          </p:cNvPr>
          <p:cNvSpPr>
            <a:spLocks noGrp="1"/>
          </p:cNvSpPr>
          <p:nvPr/>
        </p:nvSpPr>
        <p:spPr>
          <a:xfrm>
            <a:off x="7886700" y="3171825"/>
            <a:ext cx="28384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9881"/>
          </a:bodyPr>
          <a:lstStyle/>
          <a:p>
            <a:pPr algn="ctr">
              <a:lnSpc>
                <a:spcPct val="112000"/>
              </a:lnSpc>
              <a:buNone/>
              <a:def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print</a:t>
            </a:r>
          </a:p>
          <a:p>
            <a:pPr algn="ctr">
              <a:lnSpc>
                <a:spcPct val="112000"/>
              </a:lnSpc>
              <a:buNone/>
              <a:def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결과를 화면에 표시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3B2E1D5-2B69-4CDF-B097-FC103ACE7B96}"/>
              </a:ext>
            </a:extLst>
          </p:cNvPr>
          <p:cNvSpPr>
            <a:spLocks noGrp="1"/>
          </p:cNvSpPr>
          <p:nvPr/>
        </p:nvSpPr>
        <p:spPr>
          <a:xfrm>
            <a:off x="1619250" y="4095750"/>
            <a:ext cx="8953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15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AI가 만든 코드에서도 숫자·이름·계산을 먼저 찾습니다.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4쪽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준비된 첫 Python 파일을 먼저 읽습니다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04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파일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01_first_result.py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코드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print(3 + 5)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444"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실행하기 전에 어떤 결과가 나올지 말해 봅니다.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5쪽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EAD97ADC-E02A-440A-9512-3D71EDAE3A9E}"/>
              </a:ext>
            </a:extLst>
          </p:cNvPr>
          <p:cNvSpPr>
            <a:spLocks noGrp="1"/>
          </p:cNvSpPr>
          <p:nvPr/>
        </p:nvSpPr>
        <p:spPr>
          <a:xfrm>
            <a:off x="1314450" y="1914525"/>
            <a:ext cx="3714750" cy="304800"/>
          </a:xfrm>
          <a:prstGeom prst="rect">
            <a:avLst/>
          </a:prstGeom>
          <a:solidFill>
            <a:srgbClr val="24272C"/>
          </a:solidFill>
          <a:ln w="0">
            <a:solidFill>
              <a:srgbClr val="24272C"/>
            </a:solidFill>
            <a:prstDash val="solid"/>
          </a:ln>
        </p:spPr>
        <p:txBody>
          <a:bodyPr lIns="95250" tIns="0" rIns="38100" bIns="0" anchor="ctr"/>
          <a:lstStyle/>
          <a:p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01_first_result.py</a:t>
            </a:r>
          </a:p>
        </p:txBody>
      </p:sp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오른쪽 위 Run Python File 버튼을 누릅니다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05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① 파일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01_first_result.py 열기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② 실행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오른쪽 위 ▶ 버튼 누르기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025"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실행 뒤 아래 터미널에서 결과를 확인합니다.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5쪽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2365772"/>
            <a:ext cx="6896099" cy="2155031"/>
          </a:xfrm>
          <a:prstGeom prst="roundRect">
            <a:avLst/>
          </a:prstGeom>
        </p:spPr>
      </p:pic>
      <p:sp>
        <p:nvSpPr>
          <p:cNvPr id="18" name="run-guide-marker-1">
            <a:extLst>
              <a:ext uri="{FF2B5EF4-FFF2-40B4-BE49-F238E27FC236}">
                <a16:creationId xmlns:a16="http://schemas.microsoft.com/office/drawing/2014/main" id="{98FB3471-AF7B-47E1-AE73-46D34DFFDFA0}"/>
              </a:ext>
            </a:extLst>
          </p:cNvPr>
          <p:cNvSpPr>
            <a:spLocks noGrp="1"/>
          </p:cNvSpPr>
          <p:nvPr/>
        </p:nvSpPr>
        <p:spPr>
          <a:xfrm>
            <a:off x="838200" y="3048000"/>
            <a:ext cx="323850" cy="323850"/>
          </a:xfrm>
          <a:prstGeom prst="ellipse">
            <a:avLst/>
          </a:prstGeom>
          <a:solidFill>
            <a:srgbClr val="FF5C00"/>
          </a:solidFill>
          <a:ln w="28575">
            <a:solidFill>
              <a:srgbClr val="FFFFFF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9" name="run-guide-marker-2">
            <a:extLst>
              <a:ext uri="{FF2B5EF4-FFF2-40B4-BE49-F238E27FC236}">
                <a16:creationId xmlns:a16="http://schemas.microsoft.com/office/drawing/2014/main" id="{DDFE40D8-1B8B-45B3-9A32-6472B8B9E534}"/>
              </a:ext>
            </a:extLst>
          </p:cNvPr>
          <p:cNvSpPr>
            <a:spLocks noGrp="1"/>
          </p:cNvSpPr>
          <p:nvPr/>
        </p:nvSpPr>
        <p:spPr>
          <a:xfrm>
            <a:off x="6226834" y="2504184"/>
            <a:ext cx="323850" cy="323850"/>
          </a:xfrm>
          <a:prstGeom prst="ellipse">
            <a:avLst/>
          </a:prstGeom>
          <a:solidFill>
            <a:srgbClr val="FF5C00"/>
          </a:solidFill>
          <a:ln w="28575">
            <a:solidFill>
              <a:srgbClr val="FFFFFF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print는 괄호 안의 값이나 계산 결과를 보여 줍니다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06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print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화면에 보여 주기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괄호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무엇을 보여 줄지 넣는 자리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02"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print가 없으면 계산했어도 화면에 결과가 보이지 않을 수 있습니다.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5쪽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0E8F24-31D6-4079-82B0-824BE6458F18}"/>
              </a:ext>
            </a:extLst>
          </p:cNvPr>
          <p:cNvSpPr>
            <a:spLocks noGrp="1"/>
          </p:cNvSpPr>
          <p:nvPr/>
        </p:nvSpPr>
        <p:spPr>
          <a:xfrm>
            <a:off x="1314450" y="1914525"/>
            <a:ext cx="3714750" cy="304800"/>
          </a:xfrm>
          <a:prstGeom prst="rect">
            <a:avLst/>
          </a:prstGeom>
          <a:solidFill>
            <a:srgbClr val="24272C"/>
          </a:solidFill>
          <a:ln w="0">
            <a:solidFill>
              <a:srgbClr val="24272C"/>
            </a:solidFill>
            <a:prstDash val="solid"/>
          </a:ln>
        </p:spPr>
        <p:txBody>
          <a:bodyPr lIns="95250" tIns="0" rIns="38100" bIns="0" anchor="ctr"/>
          <a:lstStyle/>
          <a:p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01_first_result.py</a:t>
            </a:r>
          </a:p>
        </p:txBody>
      </p:sp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더하기는 + 기호를 그대로 사용합니다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07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Python 기호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+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예상할 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 + 2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실행 결과 10 · 더하기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6쪽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56B9D9D0-A65E-4F0F-BA6E-04E543CD9E3C}"/>
              </a:ext>
            </a:extLst>
          </p:cNvPr>
          <p:cNvSpPr>
            <a:spLocks noGrp="1"/>
          </p:cNvSpPr>
          <p:nvPr/>
        </p:nvSpPr>
        <p:spPr>
          <a:xfrm>
            <a:off x="1314450" y="1914525"/>
            <a:ext cx="3714750" cy="304800"/>
          </a:xfrm>
          <a:prstGeom prst="rect">
            <a:avLst/>
          </a:prstGeom>
          <a:solidFill>
            <a:srgbClr val="24272C"/>
          </a:solidFill>
          <a:ln w="0">
            <a:solidFill>
              <a:srgbClr val="24272C"/>
            </a:solidFill>
            <a:prstDash val="solid"/>
          </a:ln>
        </p:spPr>
        <p:txBody>
          <a:bodyPr lIns="95250" tIns="0" rIns="38100" bIns="0" anchor="ctr"/>
          <a:lstStyle/>
          <a:p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02_four_calculations.py</a:t>
            </a:r>
          </a:p>
        </p:txBody>
      </p:sp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빼기는 - 기호를 그대로 사용합니다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08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Python 기호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-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예상할 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8 - 2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실행 결과 6 · 빼기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6쪽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18022C65-8AC3-4FC8-B211-32E4ECEC6EDF}"/>
              </a:ext>
            </a:extLst>
          </p:cNvPr>
          <p:cNvSpPr>
            <a:spLocks noGrp="1"/>
          </p:cNvSpPr>
          <p:nvPr/>
        </p:nvSpPr>
        <p:spPr>
          <a:xfrm>
            <a:off x="1314450" y="1914525"/>
            <a:ext cx="3714750" cy="304800"/>
          </a:xfrm>
          <a:prstGeom prst="rect">
            <a:avLst/>
          </a:prstGeom>
          <a:solidFill>
            <a:srgbClr val="24272C"/>
          </a:solidFill>
          <a:ln w="0">
            <a:solidFill>
              <a:srgbClr val="24272C"/>
            </a:solidFill>
            <a:prstDash val="solid"/>
          </a:ln>
        </p:spPr>
        <p:txBody>
          <a:bodyPr lIns="95250" tIns="0" rIns="38100" bIns="0" anchor="ctr"/>
          <a:lstStyle/>
          <a:p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02_four_calculations.py</a:t>
            </a:r>
          </a:p>
        </p:txBody>
      </p:sp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곱하기는 × 대신 * 기호를 사용합니다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09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Python 기호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*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예상할 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 * 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실행 결과 16 · 곱하기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6쪽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60024CC2-D46D-4086-9499-67A9D4A03D63}"/>
              </a:ext>
            </a:extLst>
          </p:cNvPr>
          <p:cNvSpPr>
            <a:spLocks noGrp="1"/>
          </p:cNvSpPr>
          <p:nvPr/>
        </p:nvSpPr>
        <p:spPr>
          <a:xfrm>
            <a:off x="1314450" y="1914525"/>
            <a:ext cx="3714750" cy="304800"/>
          </a:xfrm>
          <a:prstGeom prst="rect">
            <a:avLst/>
          </a:prstGeom>
          <a:solidFill>
            <a:srgbClr val="24272C"/>
          </a:solidFill>
          <a:ln w="0">
            <a:solidFill>
              <a:srgbClr val="24272C"/>
            </a:solidFill>
            <a:prstDash val="solid"/>
          </a:ln>
        </p:spPr>
        <p:txBody>
          <a:bodyPr lIns="95250" tIns="0" rIns="38100" bIns="0" anchor="ctr"/>
          <a:lstStyle/>
          <a:p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02_four_calculations.py</a:t>
            </a:r>
          </a:p>
        </p:txBody>
      </p:sp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나누기는 ÷ 대신 / 기호를 사용합니다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10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Python 기호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/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예상할 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 / 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실행 결과 4.0 · 나누기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6쪽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0206C43A-7CE7-423F-8E37-731E060E2CAC}"/>
              </a:ext>
            </a:extLst>
          </p:cNvPr>
          <p:cNvSpPr>
            <a:spLocks noGrp="1"/>
          </p:cNvSpPr>
          <p:nvPr/>
        </p:nvSpPr>
        <p:spPr>
          <a:xfrm>
            <a:off x="1314450" y="1914525"/>
            <a:ext cx="3714750" cy="304800"/>
          </a:xfrm>
          <a:prstGeom prst="rect">
            <a:avLst/>
          </a:prstGeom>
          <a:solidFill>
            <a:srgbClr val="24272C"/>
          </a:solidFill>
          <a:ln w="0">
            <a:solidFill>
              <a:srgbClr val="24272C"/>
            </a:solidFill>
            <a:prstDash val="solid"/>
          </a:ln>
        </p:spPr>
        <p:txBody>
          <a:bodyPr lIns="95250" tIns="0" rIns="38100" bIns="0" anchor="ctr"/>
          <a:lstStyle/>
          <a:p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02_four_calculations.py</a:t>
            </a:r>
          </a:p>
        </p:txBody>
      </p:sp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00630FD0-91C2-461A-A67E-CA35153BC2FB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DEBB741E-D9B5-4C27-BAD6-2AD845A157CF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60F06DC-980E-4579-9F1B-EA9465A97923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57D43B3-AB8A-4E7B-A72B-4331A4ACFB6D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같은 2와 3도 따옴표가 있으면 결과가 달라집니다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F867449-9915-4DD9-96F0-D411849DCBE9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F037A3F-767A-44D6-912E-4C4436DB367B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11</a:t>
            </a:r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8CBD25C3-F908-4B9D-9836-D95257008EAF}"/>
              </a:ext>
            </a:extLst>
          </p:cNvPr>
          <p:cNvSpPr>
            <a:spLocks noGrp="1"/>
          </p:cNvSpPr>
          <p:nvPr/>
        </p:nvSpPr>
        <p:spPr>
          <a:xfrm>
            <a:off x="533400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A1A88161-E2FF-4391-BFCE-A1A45ABE88C8}"/>
              </a:ext>
            </a:extLst>
          </p:cNvPr>
          <p:cNvSpPr>
            <a:spLocks noGrp="1"/>
          </p:cNvSpPr>
          <p:nvPr/>
        </p:nvSpPr>
        <p:spPr>
          <a:xfrm>
            <a:off x="723900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EDBB7E7-8C3C-4AB6-969C-CBFE171CFA4D}"/>
              </a:ext>
            </a:extLst>
          </p:cNvPr>
          <p:cNvSpPr>
            <a:spLocks noGrp="1"/>
          </p:cNvSpPr>
          <p:nvPr/>
        </p:nvSpPr>
        <p:spPr>
          <a:xfrm>
            <a:off x="723900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숫자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BF7C6AF-ECAB-4CCD-93DD-D1657B881B2C}"/>
              </a:ext>
            </a:extLst>
          </p:cNvPr>
          <p:cNvSpPr>
            <a:spLocks noGrp="1"/>
          </p:cNvSpPr>
          <p:nvPr/>
        </p:nvSpPr>
        <p:spPr>
          <a:xfrm>
            <a:off x="723900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2 + 3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CFFD94B-DEAB-4A71-BB7B-B0846D44F795}"/>
              </a:ext>
            </a:extLst>
          </p:cNvPr>
          <p:cNvSpPr>
            <a:spLocks noGrp="1"/>
          </p:cNvSpPr>
          <p:nvPr/>
        </p:nvSpPr>
        <p:spPr>
          <a:xfrm>
            <a:off x="723900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계산해서 5</a:t>
            </a:r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:a16="http://schemas.microsoft.com/office/drawing/2014/main" id="{4DEF2E0F-2F55-467F-B0A0-1B2DE17A060F}"/>
              </a:ext>
            </a:extLst>
          </p:cNvPr>
          <p:cNvSpPr>
            <a:spLocks noGrp="1"/>
          </p:cNvSpPr>
          <p:nvPr/>
        </p:nvSpPr>
        <p:spPr>
          <a:xfrm>
            <a:off x="4257675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1E8"/>
          </a:solidFill>
          <a:ln w="952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04B8F367-BE1D-4CA1-AD11-49C86095B56C}"/>
              </a:ext>
            </a:extLst>
          </p:cNvPr>
          <p:cNvSpPr>
            <a:spLocks noGrp="1"/>
          </p:cNvSpPr>
          <p:nvPr/>
        </p:nvSpPr>
        <p:spPr>
          <a:xfrm>
            <a:off x="4448175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FF5C00"/>
          </a:solidFill>
          <a:ln w="952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C8A0322-7BE8-434B-9972-737C41370CCD}"/>
              </a:ext>
            </a:extLst>
          </p:cNvPr>
          <p:cNvSpPr>
            <a:spLocks noGrp="1"/>
          </p:cNvSpPr>
          <p:nvPr/>
        </p:nvSpPr>
        <p:spPr>
          <a:xfrm>
            <a:off x="4448175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글자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7D7E949-0275-424B-A17B-F44BB59167EB}"/>
              </a:ext>
            </a:extLst>
          </p:cNvPr>
          <p:cNvSpPr>
            <a:spLocks noGrp="1"/>
          </p:cNvSpPr>
          <p:nvPr/>
        </p:nvSpPr>
        <p:spPr>
          <a:xfrm>
            <a:off x="4448175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'2' + '3'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C80AD5B-4756-4D7C-ADB7-118D379BAA2A}"/>
              </a:ext>
            </a:extLst>
          </p:cNvPr>
          <p:cNvSpPr>
            <a:spLocks noGrp="1"/>
          </p:cNvSpPr>
          <p:nvPr/>
        </p:nvSpPr>
        <p:spPr>
          <a:xfrm>
            <a:off x="4448175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이어 붙여서 23</a:t>
            </a: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EEEC9B57-5DEF-4FA7-A333-808A986AEFAC}"/>
              </a:ext>
            </a:extLst>
          </p:cNvPr>
          <p:cNvSpPr>
            <a:spLocks noGrp="1"/>
          </p:cNvSpPr>
          <p:nvPr/>
        </p:nvSpPr>
        <p:spPr>
          <a:xfrm>
            <a:off x="7981950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06CF1800-CA1E-4B9C-AEA7-BB1982893736}"/>
              </a:ext>
            </a:extLst>
          </p:cNvPr>
          <p:cNvSpPr>
            <a:spLocks noGrp="1"/>
          </p:cNvSpPr>
          <p:nvPr/>
        </p:nvSpPr>
        <p:spPr>
          <a:xfrm>
            <a:off x="8172450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EF684C1-D98C-42AA-8B34-5AAA24774664}"/>
              </a:ext>
            </a:extLst>
          </p:cNvPr>
          <p:cNvSpPr>
            <a:spLocks noGrp="1"/>
          </p:cNvSpPr>
          <p:nvPr/>
        </p:nvSpPr>
        <p:spPr>
          <a:xfrm>
            <a:off x="8172450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확인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D6DB609-8345-46BC-B54F-1567C416A0C7}"/>
              </a:ext>
            </a:extLst>
          </p:cNvPr>
          <p:cNvSpPr>
            <a:spLocks noGrp="1"/>
          </p:cNvSpPr>
          <p:nvPr/>
        </p:nvSpPr>
        <p:spPr>
          <a:xfrm>
            <a:off x="8172450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따옴표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1613D53-FB95-4807-9A99-F8499828D420}"/>
              </a:ext>
            </a:extLst>
          </p:cNvPr>
          <p:cNvSpPr>
            <a:spLocks noGrp="1"/>
          </p:cNvSpPr>
          <p:nvPr/>
        </p:nvSpPr>
        <p:spPr>
          <a:xfrm>
            <a:off x="8172450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모양보다 값의 종류를 봅니다.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4780D43-3E08-42E2-9849-813A41619718}"/>
              </a:ext>
            </a:extLst>
          </p:cNvPr>
          <p:cNvSpPr>
            <a:spLocks noGrp="1"/>
          </p:cNvSpPr>
          <p:nvPr/>
        </p:nvSpPr>
        <p:spPr>
          <a:xfrm>
            <a:off x="533400" y="5467350"/>
            <a:ext cx="10782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1575" b="1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rPr>
              <a:t>학생이 코드를 고치지 않고 준비된 두 줄을 차례로 실행해 비교합니다.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9FD20AD-6134-4338-9212-664B0FED14CD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7쪽</a:t>
            </a:r>
          </a:p>
        </p:txBody>
      </p:sp>
    </p:spTree>
    <p:extLst>
      <p:ext uri="{BB962C8B-B14F-4D97-AF65-F5344CB8AC3E}">
        <p14:creationId xmlns:p14="http://schemas.microsoft.com/office/powerpoint/2010/main" val="797776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따옴표는 숫자처럼 보이는 값을 글자로 바꿉니다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12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7쪽</a:t>
            </a: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19275"/>
            <a:ext cx="107251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00630FD0-91C2-461A-A67E-CA35153BC2FB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DEBB741E-D9B5-4C27-BAD6-2AD845A157CF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60F06DC-980E-4579-9F1B-EA9465A97923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57D43B3-AB8A-4E7B-A72B-4331A4ACFB6D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같은 +라도 값의 종류에 따라 결과가 달라집니다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F867449-9915-4DD9-96F0-D411849DCBE9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F037A3F-767A-44D6-912E-4C4436DB367B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12</a:t>
            </a:r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8CBD25C3-F908-4B9D-9836-D95257008EAF}"/>
              </a:ext>
            </a:extLst>
          </p:cNvPr>
          <p:cNvSpPr>
            <a:spLocks noGrp="1"/>
          </p:cNvSpPr>
          <p:nvPr/>
        </p:nvSpPr>
        <p:spPr>
          <a:xfrm>
            <a:off x="533400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A1A88161-E2FF-4391-BFCE-A1A45ABE88C8}"/>
              </a:ext>
            </a:extLst>
          </p:cNvPr>
          <p:cNvSpPr>
            <a:spLocks noGrp="1"/>
          </p:cNvSpPr>
          <p:nvPr/>
        </p:nvSpPr>
        <p:spPr>
          <a:xfrm>
            <a:off x="723900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EDBB7E7-8C3C-4AB6-969C-CBFE171CFA4D}"/>
              </a:ext>
            </a:extLst>
          </p:cNvPr>
          <p:cNvSpPr>
            <a:spLocks noGrp="1"/>
          </p:cNvSpPr>
          <p:nvPr/>
        </p:nvSpPr>
        <p:spPr>
          <a:xfrm>
            <a:off x="723900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숫자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BF7C6AF-ECAB-4CCD-93DD-D1657B881B2C}"/>
              </a:ext>
            </a:extLst>
          </p:cNvPr>
          <p:cNvSpPr>
            <a:spLocks noGrp="1"/>
          </p:cNvSpPr>
          <p:nvPr/>
        </p:nvSpPr>
        <p:spPr>
          <a:xfrm>
            <a:off x="723900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2 + 3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CFFD94B-DEAB-4A71-BB7B-B0846D44F795}"/>
              </a:ext>
            </a:extLst>
          </p:cNvPr>
          <p:cNvSpPr>
            <a:spLocks noGrp="1"/>
          </p:cNvSpPr>
          <p:nvPr/>
        </p:nvSpPr>
        <p:spPr>
          <a:xfrm>
            <a:off x="723900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계산해서 5</a:t>
            </a:r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:a16="http://schemas.microsoft.com/office/drawing/2014/main" id="{4DEF2E0F-2F55-467F-B0A0-1B2DE17A060F}"/>
              </a:ext>
            </a:extLst>
          </p:cNvPr>
          <p:cNvSpPr>
            <a:spLocks noGrp="1"/>
          </p:cNvSpPr>
          <p:nvPr/>
        </p:nvSpPr>
        <p:spPr>
          <a:xfrm>
            <a:off x="4257675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1E8"/>
          </a:solidFill>
          <a:ln w="952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04B8F367-BE1D-4CA1-AD11-49C86095B56C}"/>
              </a:ext>
            </a:extLst>
          </p:cNvPr>
          <p:cNvSpPr>
            <a:spLocks noGrp="1"/>
          </p:cNvSpPr>
          <p:nvPr/>
        </p:nvSpPr>
        <p:spPr>
          <a:xfrm>
            <a:off x="4448175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FF5C00"/>
          </a:solidFill>
          <a:ln w="952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C8A0322-7BE8-434B-9972-737C41370CCD}"/>
              </a:ext>
            </a:extLst>
          </p:cNvPr>
          <p:cNvSpPr>
            <a:spLocks noGrp="1"/>
          </p:cNvSpPr>
          <p:nvPr/>
        </p:nvSpPr>
        <p:spPr>
          <a:xfrm>
            <a:off x="4448175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글자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7D7E949-0275-424B-A17B-F44BB59167EB}"/>
              </a:ext>
            </a:extLst>
          </p:cNvPr>
          <p:cNvSpPr>
            <a:spLocks noGrp="1"/>
          </p:cNvSpPr>
          <p:nvPr/>
        </p:nvSpPr>
        <p:spPr>
          <a:xfrm>
            <a:off x="4448175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'2' + '3'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C80AD5B-4756-4D7C-ADB7-118D379BAA2A}"/>
              </a:ext>
            </a:extLst>
          </p:cNvPr>
          <p:cNvSpPr>
            <a:spLocks noGrp="1"/>
          </p:cNvSpPr>
          <p:nvPr/>
        </p:nvSpPr>
        <p:spPr>
          <a:xfrm>
            <a:off x="4448175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이어 붙여서 23</a:t>
            </a: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EEEC9B57-5DEF-4FA7-A333-808A986AEFAC}"/>
              </a:ext>
            </a:extLst>
          </p:cNvPr>
          <p:cNvSpPr>
            <a:spLocks noGrp="1"/>
          </p:cNvSpPr>
          <p:nvPr/>
        </p:nvSpPr>
        <p:spPr>
          <a:xfrm>
            <a:off x="7981950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06CF1800-CA1E-4B9C-AEA7-BB1982893736}"/>
              </a:ext>
            </a:extLst>
          </p:cNvPr>
          <p:cNvSpPr>
            <a:spLocks noGrp="1"/>
          </p:cNvSpPr>
          <p:nvPr/>
        </p:nvSpPr>
        <p:spPr>
          <a:xfrm>
            <a:off x="8172450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EF684C1-D98C-42AA-8B34-5AAA24774664}"/>
              </a:ext>
            </a:extLst>
          </p:cNvPr>
          <p:cNvSpPr>
            <a:spLocks noGrp="1"/>
          </p:cNvSpPr>
          <p:nvPr/>
        </p:nvSpPr>
        <p:spPr>
          <a:xfrm>
            <a:off x="8172450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혼합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D6DB609-8345-46BC-B54F-1567C416A0C7}"/>
              </a:ext>
            </a:extLst>
          </p:cNvPr>
          <p:cNvSpPr>
            <a:spLocks noGrp="1"/>
          </p:cNvSpPr>
          <p:nvPr/>
        </p:nvSpPr>
        <p:spPr>
          <a:xfrm>
            <a:off x="8172450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'2' + 3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1613D53-FB95-4807-9A99-F8499828D420}"/>
              </a:ext>
            </a:extLst>
          </p:cNvPr>
          <p:cNvSpPr>
            <a:spLocks noGrp="1"/>
          </p:cNvSpPr>
          <p:nvPr/>
        </p:nvSpPr>
        <p:spPr>
          <a:xfrm>
            <a:off x="8172450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종류가 달라 TypeError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4780D43-3E08-42E2-9849-813A41619718}"/>
              </a:ext>
            </a:extLst>
          </p:cNvPr>
          <p:cNvSpPr>
            <a:spLocks noGrp="1"/>
          </p:cNvSpPr>
          <p:nvPr/>
        </p:nvSpPr>
        <p:spPr>
          <a:xfrm>
            <a:off x="533400" y="5467350"/>
            <a:ext cx="10782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1575" b="1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rPr>
              <a:t>03_number_text_cases.py를 실행해 세 경우를 순서대로 확인합니다.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9FD20AD-6134-4338-9212-664B0FED14CD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8–9쪽</a:t>
            </a:r>
          </a:p>
        </p:txBody>
      </p:sp>
    </p:spTree>
    <p:extLst>
      <p:ext uri="{BB962C8B-B14F-4D97-AF65-F5344CB8AC3E}">
        <p14:creationId xmlns:p14="http://schemas.microsoft.com/office/powerpoint/2010/main" val="797776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변수는 값의 뜻을 보여 주는 이름표입니다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13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10쪽</a:t>
            </a: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19275"/>
            <a:ext cx="107251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Python의 = 는 오른쪽 값을 왼쪽 이름에 저장합니다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14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11쪽</a:t>
            </a: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19275"/>
            <a:ext cx="107251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실행 전에 합계와 평균을 먼저 예상합니다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15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찾기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82 · 91 · 76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예상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합계 249</a:t>
            </a:r>
          </a:p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평균 83.0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02"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코드가 실행된다는 것과 계산이 맞다는 것은 다릅니다.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12–15쪽</a:t>
            </a: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D195471B-0D93-4EE8-B5D3-48F6243C5E31}"/>
              </a:ext>
            </a:extLst>
          </p:cNvPr>
          <p:cNvSpPr>
            <a:spLocks noGrp="1"/>
          </p:cNvSpPr>
          <p:nvPr/>
        </p:nvSpPr>
        <p:spPr>
          <a:xfrm>
            <a:off x="1314450" y="1914525"/>
            <a:ext cx="3714750" cy="304800"/>
          </a:xfrm>
          <a:prstGeom prst="rect">
            <a:avLst/>
          </a:prstGeom>
          <a:solidFill>
            <a:srgbClr val="24272C"/>
          </a:solidFill>
          <a:ln w="0">
            <a:solidFill>
              <a:srgbClr val="24272C"/>
            </a:solidFill>
            <a:prstDash val="solid"/>
          </a:ln>
        </p:spPr>
        <p:txBody>
          <a:bodyPr lIns="95250" tIns="0" rIns="38100" bIns="0" anchor="ctr"/>
          <a:lstStyle/>
          <a:p>
            <a:pPr algn="l"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05_numbers_and_variables.py</a:t>
            </a:r>
          </a:p>
        </p:txBody>
      </p:sp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00630FD0-91C2-461A-A67E-CA35153BC2FB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DEBB741E-D9B5-4C27-BAD6-2AD845A157CF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60F06DC-980E-4579-9F1B-EA9465A97923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57D43B3-AB8A-4E7B-A72B-4331A4ACFB6D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OpenCode에 파일명과 조건을 함께 요청합니다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F867449-9915-4DD9-96F0-D411849DCBE9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F037A3F-767A-44D6-912E-4C4436DB367B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16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9FD20AD-6134-4338-9212-664B0FED14CD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16쪽</a:t>
            </a: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609725"/>
            <a:ext cx="107061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76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24D15D-8981-4337-BE99-1B4E9AC7CB5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35736CD2-85D2-4E63-9024-BCB9A3F5E80C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99E1618-E5DC-48D3-980C-0389DB1DA3AD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D631C33-F7FA-4D44-9E64-9CF89EED88BA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AI의 답보다 실제 Python 파일을 먼저 확인합니다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A266FE-AF0D-40BC-8DA5-6C0DF351BC90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EFA6554-F5E3-46B1-AA52-3E386EFA99A0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17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F066AA35-B656-4867-ABAA-1383287B62B9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524250" cy="3905250"/>
          </a:xfrm>
          <a:prstGeom prst="roundRect">
            <a:avLst>
              <a:gd name="adj" fmla="val 3243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2A258-4454-4D9C-B9CC-02E471193F26}"/>
              </a:ext>
            </a:extLst>
          </p:cNvPr>
          <p:cNvSpPr>
            <a:spLocks noGrp="1"/>
          </p:cNvSpPr>
          <p:nvPr/>
        </p:nvSpPr>
        <p:spPr>
          <a:xfrm>
            <a:off x="8020050" y="211455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숫자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DA0A666-D1B7-4FB6-A0CA-D962BA9354C2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344"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82 · 91 · 76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FDECB4-6EC6-4151-BE72-AEE07E262AF3}"/>
              </a:ext>
            </a:extLst>
          </p:cNvPr>
          <p:cNvSpPr>
            <a:spLocks noGrp="1"/>
          </p:cNvSpPr>
          <p:nvPr/>
        </p:nvSpPr>
        <p:spPr>
          <a:xfrm>
            <a:off x="8020050" y="3152775"/>
            <a:ext cx="2667000" cy="19050"/>
          </a:xfrm>
          <a:prstGeom prst="rect">
            <a:avLst/>
          </a:prstGeom>
          <a:solidFill>
            <a:srgbClr val="E0E3E7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3B86D0-9626-4B94-8977-EEE0EF05F6AC}"/>
              </a:ext>
            </a:extLst>
          </p:cNvPr>
          <p:cNvSpPr>
            <a:spLocks noGrp="1"/>
          </p:cNvSpPr>
          <p:nvPr/>
        </p:nvSpPr>
        <p:spPr>
          <a:xfrm>
            <a:off x="8020050" y="3429000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097"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이름과 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02551-D203-43C6-B7F4-638AFF11BE18}"/>
              </a:ext>
            </a:extLst>
          </p:cNvPr>
          <p:cNvSpPr>
            <a:spLocks noGrp="1"/>
          </p:cNvSpPr>
          <p:nvPr/>
        </p:nvSpPr>
        <p:spPr>
          <a:xfrm>
            <a:off x="8020050" y="38862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변수·합계·평균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449E3F-5628-4DF7-9B16-16F7C266665D}"/>
              </a:ext>
            </a:extLst>
          </p:cNvPr>
          <p:cNvSpPr>
            <a:spLocks noGrp="1"/>
          </p:cNvSpPr>
          <p:nvPr/>
        </p:nvSpPr>
        <p:spPr>
          <a:xfrm>
            <a:off x="8020050" y="50101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025"/>
          </a:bodyPr>
          <a:lstStyle/>
          <a:p>
            <a:pPr algn="l">
              <a:lnSpc>
                <a:spcPct val="112000"/>
              </a:lnSpc>
              <a:buNone/>
              <a:def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13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따옴표·숫자·계산식을 확인한 뒤 실행합니다.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F8AB2E-E505-4BFB-95F4-E46B7FD13C78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16쪽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22847"/>
            <a:ext cx="6896100" cy="3879056"/>
          </a:xfrm>
          <a:prstGeom prst="roundRect">
            <a:avLst>
              <a:gd name="adj" fmla="val 2947"/>
            </a:avLst>
          </a:prstGeom>
        </p:spPr>
      </p:pic>
    </p:spTree>
    <p:extLst>
      <p:ext uri="{BB962C8B-B14F-4D97-AF65-F5344CB8AC3E}">
        <p14:creationId xmlns:p14="http://schemas.microsoft.com/office/powerpoint/2010/main" val="1382871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00630FD0-91C2-461A-A67E-CA35153BC2FB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DEBB741E-D9B5-4C27-BAD6-2AD845A157CF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60F06DC-980E-4579-9F1B-EA9465A97923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57D43B3-AB8A-4E7B-A72B-4331A4ACFB6D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예상과 실행 결과를 비교해야 확인이 끝납니다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F867449-9915-4DD9-96F0-D411849DCBE9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F037A3F-767A-44D6-912E-4C4436DB367B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18</a:t>
            </a:r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8CBD25C3-F908-4B9D-9836-D95257008EAF}"/>
              </a:ext>
            </a:extLst>
          </p:cNvPr>
          <p:cNvSpPr>
            <a:spLocks noGrp="1"/>
          </p:cNvSpPr>
          <p:nvPr/>
        </p:nvSpPr>
        <p:spPr>
          <a:xfrm>
            <a:off x="533400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A1A88161-E2FF-4391-BFCE-A1A45ABE88C8}"/>
              </a:ext>
            </a:extLst>
          </p:cNvPr>
          <p:cNvSpPr>
            <a:spLocks noGrp="1"/>
          </p:cNvSpPr>
          <p:nvPr/>
        </p:nvSpPr>
        <p:spPr>
          <a:xfrm>
            <a:off x="723900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EDBB7E7-8C3C-4AB6-969C-CBFE171CFA4D}"/>
              </a:ext>
            </a:extLst>
          </p:cNvPr>
          <p:cNvSpPr>
            <a:spLocks noGrp="1"/>
          </p:cNvSpPr>
          <p:nvPr/>
        </p:nvSpPr>
        <p:spPr>
          <a:xfrm>
            <a:off x="723900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BF7C6AF-ECAB-4CCD-93DD-D1657B881B2C}"/>
              </a:ext>
            </a:extLst>
          </p:cNvPr>
          <p:cNvSpPr>
            <a:spLocks noGrp="1"/>
          </p:cNvSpPr>
          <p:nvPr/>
        </p:nvSpPr>
        <p:spPr>
          <a:xfrm>
            <a:off x="723900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예상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CFFD94B-DEAB-4A71-BB7B-B0846D44F795}"/>
              </a:ext>
            </a:extLst>
          </p:cNvPr>
          <p:cNvSpPr>
            <a:spLocks noGrp="1"/>
          </p:cNvSpPr>
          <p:nvPr/>
        </p:nvSpPr>
        <p:spPr>
          <a:xfrm>
            <a:off x="723900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코드를 읽고 합계·평균을 먼저 말합니다.</a:t>
            </a:r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:a16="http://schemas.microsoft.com/office/drawing/2014/main" id="{4DEF2E0F-2F55-467F-B0A0-1B2DE17A060F}"/>
              </a:ext>
            </a:extLst>
          </p:cNvPr>
          <p:cNvSpPr>
            <a:spLocks noGrp="1"/>
          </p:cNvSpPr>
          <p:nvPr/>
        </p:nvSpPr>
        <p:spPr>
          <a:xfrm>
            <a:off x="4257675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1E8"/>
          </a:solidFill>
          <a:ln w="952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04B8F367-BE1D-4CA1-AD11-49C86095B56C}"/>
              </a:ext>
            </a:extLst>
          </p:cNvPr>
          <p:cNvSpPr>
            <a:spLocks noGrp="1"/>
          </p:cNvSpPr>
          <p:nvPr/>
        </p:nvSpPr>
        <p:spPr>
          <a:xfrm>
            <a:off x="4448175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FF5C00"/>
          </a:solidFill>
          <a:ln w="952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C8A0322-7BE8-434B-9972-737C41370CCD}"/>
              </a:ext>
            </a:extLst>
          </p:cNvPr>
          <p:cNvSpPr>
            <a:spLocks noGrp="1"/>
          </p:cNvSpPr>
          <p:nvPr/>
        </p:nvSpPr>
        <p:spPr>
          <a:xfrm>
            <a:off x="4448175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2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7D7E949-0275-424B-A17B-F44BB59167EB}"/>
              </a:ext>
            </a:extLst>
          </p:cNvPr>
          <p:cNvSpPr>
            <a:spLocks noGrp="1"/>
          </p:cNvSpPr>
          <p:nvPr/>
        </p:nvSpPr>
        <p:spPr>
          <a:xfrm>
            <a:off x="4448175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실행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C80AD5B-4756-4D7C-ADB7-118D379BAA2A}"/>
              </a:ext>
            </a:extLst>
          </p:cNvPr>
          <p:cNvSpPr>
            <a:spLocks noGrp="1"/>
          </p:cNvSpPr>
          <p:nvPr/>
        </p:nvSpPr>
        <p:spPr>
          <a:xfrm>
            <a:off x="4448175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Run Python File로 실제 결과를 봅니다.</a:t>
            </a: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EEEC9B57-5DEF-4FA7-A333-808A986AEFAC}"/>
              </a:ext>
            </a:extLst>
          </p:cNvPr>
          <p:cNvSpPr>
            <a:spLocks noGrp="1"/>
          </p:cNvSpPr>
          <p:nvPr/>
        </p:nvSpPr>
        <p:spPr>
          <a:xfrm>
            <a:off x="7981950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06CF1800-CA1E-4B9C-AEA7-BB1982893736}"/>
              </a:ext>
            </a:extLst>
          </p:cNvPr>
          <p:cNvSpPr>
            <a:spLocks noGrp="1"/>
          </p:cNvSpPr>
          <p:nvPr/>
        </p:nvSpPr>
        <p:spPr>
          <a:xfrm>
            <a:off x="8172450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EF684C1-D98C-42AA-8B34-5AAA24774664}"/>
              </a:ext>
            </a:extLst>
          </p:cNvPr>
          <p:cNvSpPr>
            <a:spLocks noGrp="1"/>
          </p:cNvSpPr>
          <p:nvPr/>
        </p:nvSpPr>
        <p:spPr>
          <a:xfrm>
            <a:off x="8172450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3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D6DB609-8345-46BC-B54F-1567C416A0C7}"/>
              </a:ext>
            </a:extLst>
          </p:cNvPr>
          <p:cNvSpPr>
            <a:spLocks noGrp="1"/>
          </p:cNvSpPr>
          <p:nvPr/>
        </p:nvSpPr>
        <p:spPr>
          <a:xfrm>
            <a:off x="8172450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비교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1613D53-FB95-4807-9A99-F8499828D420}"/>
              </a:ext>
            </a:extLst>
          </p:cNvPr>
          <p:cNvSpPr>
            <a:spLocks noGrp="1"/>
          </p:cNvSpPr>
          <p:nvPr/>
        </p:nvSpPr>
        <p:spPr>
          <a:xfrm>
            <a:off x="8172450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249와 83.0이 맞는지 확인합니다.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9FD20AD-6134-4338-9212-664B0FED14CD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16쪽</a:t>
            </a:r>
          </a:p>
        </p:txBody>
      </p:sp>
    </p:spTree>
    <p:extLst>
      <p:ext uri="{BB962C8B-B14F-4D97-AF65-F5344CB8AC3E}">
        <p14:creationId xmlns:p14="http://schemas.microsoft.com/office/powerpoint/2010/main" val="797776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833D84A4-768F-472D-9848-F5AB664A3E57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8FC66864-8A40-45AF-9B4C-98FC1B8A6CD6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BFBD8F-39FD-442E-8878-DE6416D56B97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FE2401-6019-4F48-A131-23C632F53226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숫자·이름·계산을 읽고 결과를 확인했습니다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7D3612F-9EF3-486E-8E80-CC954EF33E67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5FBC44F-BF50-4A05-96DE-150B9C872263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19</a:t>
            </a:r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575A9CDE-9344-4424-824E-46171BD6E4EA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10439400" cy="3143250"/>
          </a:xfrm>
          <a:prstGeom prst="roundRect">
            <a:avLst>
              <a:gd name="adj" fmla="val 3636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32F6555-3F47-4856-A3A9-EA18FFBD7267}"/>
              </a:ext>
            </a:extLst>
          </p:cNvPr>
          <p:cNvSpPr>
            <a:spLocks noGrp="1"/>
          </p:cNvSpPr>
          <p:nvPr/>
        </p:nvSpPr>
        <p:spPr>
          <a:xfrm>
            <a:off x="1162050" y="2219325"/>
            <a:ext cx="9867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259"/>
          </a:bodyPr>
          <a:lstStyle/>
          <a:p>
            <a:pPr algn="ctr">
              <a:lnSpc>
                <a:spcPct val="112000"/>
              </a:lnSpc>
              <a:buNone/>
              <a:defRPr sz="21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직접 코드를 길게 쓰는 것보다 먼저 읽고 판단합니다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311DF65-3627-41F2-A074-6910C1736162}"/>
              </a:ext>
            </a:extLst>
          </p:cNvPr>
          <p:cNvSpPr>
            <a:spLocks noGrp="1"/>
          </p:cNvSpPr>
          <p:nvPr/>
        </p:nvSpPr>
        <p:spPr>
          <a:xfrm>
            <a:off x="1304925" y="2990850"/>
            <a:ext cx="247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lnSpc>
                <a:spcPct val="112000"/>
              </a:lnSpc>
              <a:buNone/>
              <a:defRPr sz="19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9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숫자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F9734E0-D545-4AC4-8C0C-13AB0F51B28A}"/>
              </a:ext>
            </a:extLst>
          </p:cNvPr>
          <p:cNvSpPr>
            <a:spLocks noGrp="1"/>
          </p:cNvSpPr>
          <p:nvPr/>
        </p:nvSpPr>
        <p:spPr>
          <a:xfrm>
            <a:off x="3810000" y="30575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7997"/>
          </a:bodyPr>
          <a:lstStyle/>
          <a:p>
            <a:pPr algn="ctr">
              <a:lnSpc>
                <a:spcPct val="112000"/>
              </a:lnSpc>
              <a:buNone/>
              <a:defRPr sz="21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B7861F-72F7-46EB-8A6D-7A84361D6A84}"/>
              </a:ext>
            </a:extLst>
          </p:cNvPr>
          <p:cNvSpPr>
            <a:spLocks noGrp="1"/>
          </p:cNvSpPr>
          <p:nvPr/>
        </p:nvSpPr>
        <p:spPr>
          <a:xfrm>
            <a:off x="4448175" y="2990850"/>
            <a:ext cx="1809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lnSpc>
                <a:spcPct val="112000"/>
              </a:lnSpc>
              <a:buNone/>
              <a:defRPr sz="19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9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변수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82B180A-8939-46E1-AA66-C6CE2A3C7ACD}"/>
              </a:ext>
            </a:extLst>
          </p:cNvPr>
          <p:cNvSpPr>
            <a:spLocks noGrp="1"/>
          </p:cNvSpPr>
          <p:nvPr/>
        </p:nvSpPr>
        <p:spPr>
          <a:xfrm>
            <a:off x="6315075" y="30575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7997"/>
          </a:bodyPr>
          <a:lstStyle/>
          <a:p>
            <a:pPr algn="ctr">
              <a:lnSpc>
                <a:spcPct val="112000"/>
              </a:lnSpc>
              <a:buNone/>
              <a:defRPr sz="21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508B9CC-8A07-4804-BB79-691A20A9F5F6}"/>
              </a:ext>
            </a:extLst>
          </p:cNvPr>
          <p:cNvSpPr>
            <a:spLocks noGrp="1"/>
          </p:cNvSpPr>
          <p:nvPr/>
        </p:nvSpPr>
        <p:spPr>
          <a:xfrm>
            <a:off x="6962775" y="2990850"/>
            <a:ext cx="1809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lnSpc>
                <a:spcPct val="112000"/>
              </a:lnSpc>
              <a:buNone/>
              <a:defRPr sz="19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9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연산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7B319C8-991F-4849-9638-587912275D6E}"/>
              </a:ext>
            </a:extLst>
          </p:cNvPr>
          <p:cNvSpPr>
            <a:spLocks noGrp="1"/>
          </p:cNvSpPr>
          <p:nvPr/>
        </p:nvSpPr>
        <p:spPr>
          <a:xfrm>
            <a:off x="8829675" y="30575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7997"/>
          </a:bodyPr>
          <a:lstStyle/>
          <a:p>
            <a:pPr algn="ctr">
              <a:lnSpc>
                <a:spcPct val="112000"/>
              </a:lnSpc>
              <a:buNone/>
              <a:defRPr sz="21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1951057-987C-4730-A3B5-24BA4758DF20}"/>
              </a:ext>
            </a:extLst>
          </p:cNvPr>
          <p:cNvSpPr>
            <a:spLocks noGrp="1"/>
          </p:cNvSpPr>
          <p:nvPr/>
        </p:nvSpPr>
        <p:spPr>
          <a:xfrm>
            <a:off x="9410700" y="2990850"/>
            <a:ext cx="1428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lnSpc>
                <a:spcPct val="112000"/>
              </a:lnSpc>
              <a:buNone/>
              <a:defRPr sz="19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9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print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1B1EA09-0954-4D6C-8A82-74650CD00414}"/>
              </a:ext>
            </a:extLst>
          </p:cNvPr>
          <p:cNvSpPr>
            <a:spLocks noGrp="1"/>
          </p:cNvSpPr>
          <p:nvPr/>
        </p:nvSpPr>
        <p:spPr>
          <a:xfrm>
            <a:off x="1524000" y="3981450"/>
            <a:ext cx="9144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lnSpc>
                <a:spcPct val="112000"/>
              </a:lnSpc>
              <a:buNone/>
              <a:defRPr sz="2025" b="1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rPr>
              <a:t>값 찾기 → 결과 예상 → 실행 → 실제 결과 비교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E2D0CFB-923C-4C1E-9DE2-01DCC0E94A6D}"/>
              </a:ext>
            </a:extLst>
          </p:cNvPr>
          <p:cNvSpPr>
            <a:spLocks noGrp="1"/>
          </p:cNvSpPr>
          <p:nvPr/>
        </p:nvSpPr>
        <p:spPr>
          <a:xfrm>
            <a:off x="762000" y="5467350"/>
            <a:ext cx="10668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lnSpc>
                <a:spcPct val="112000"/>
              </a:lnSpc>
              <a:buNone/>
              <a:defRPr sz="16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6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다음 차시: 계산한 값을 기준과 비교해 True·False를 확인합니다.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ADF9A22-2C31-41EA-B269-AD14C9183875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17쪽</a:t>
            </a:r>
          </a:p>
        </p:txBody>
      </p:sp>
    </p:spTree>
    <p:extLst>
      <p:ext uri="{BB962C8B-B14F-4D97-AF65-F5344CB8AC3E}">
        <p14:creationId xmlns:p14="http://schemas.microsoft.com/office/powerpoint/2010/main" val="1879392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00630FD0-91C2-461A-A67E-CA35153BC2FB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DEBB741E-D9B5-4C27-BAD6-2AD845A157CF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60F06DC-980E-4579-9F1B-EA9465A97923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57D43B3-AB8A-4E7B-A72B-4331A4ACFB6D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Python은 CLI에서만 실행되는 것이 아닙니다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F867449-9915-4DD9-96F0-D411849DCBE9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F037A3F-767A-44D6-912E-4C4436DB367B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20</a:t>
            </a:r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8CBD25C3-F908-4B9D-9836-D95257008EAF}"/>
              </a:ext>
            </a:extLst>
          </p:cNvPr>
          <p:cNvSpPr>
            <a:spLocks noGrp="1"/>
          </p:cNvSpPr>
          <p:nvPr/>
        </p:nvSpPr>
        <p:spPr>
          <a:xfrm>
            <a:off x="533400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A1A88161-E2FF-4391-BFCE-A1A45ABE88C8}"/>
              </a:ext>
            </a:extLst>
          </p:cNvPr>
          <p:cNvSpPr>
            <a:spLocks noGrp="1"/>
          </p:cNvSpPr>
          <p:nvPr/>
        </p:nvSpPr>
        <p:spPr>
          <a:xfrm>
            <a:off x="723900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EDBB7E7-8C3C-4AB6-969C-CBFE171CFA4D}"/>
              </a:ext>
            </a:extLst>
          </p:cNvPr>
          <p:cNvSpPr>
            <a:spLocks noGrp="1"/>
          </p:cNvSpPr>
          <p:nvPr/>
        </p:nvSpPr>
        <p:spPr>
          <a:xfrm>
            <a:off x="723900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터미널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BF7C6AF-ECAB-4CCD-93DD-D1657B881B2C}"/>
              </a:ext>
            </a:extLst>
          </p:cNvPr>
          <p:cNvSpPr>
            <a:spLocks noGrp="1"/>
          </p:cNvSpPr>
          <p:nvPr/>
        </p:nvSpPr>
        <p:spPr>
          <a:xfrm>
            <a:off x="723900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글자 결과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CFFD94B-DEAB-4A71-BB7B-B0846D44F795}"/>
              </a:ext>
            </a:extLst>
          </p:cNvPr>
          <p:cNvSpPr>
            <a:spLocks noGrp="1"/>
          </p:cNvSpPr>
          <p:nvPr/>
        </p:nvSpPr>
        <p:spPr>
          <a:xfrm>
            <a:off x="723900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print 결과와 오류 확인</a:t>
            </a:r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:a16="http://schemas.microsoft.com/office/drawing/2014/main" id="{4DEF2E0F-2F55-467F-B0A0-1B2DE17A060F}"/>
              </a:ext>
            </a:extLst>
          </p:cNvPr>
          <p:cNvSpPr>
            <a:spLocks noGrp="1"/>
          </p:cNvSpPr>
          <p:nvPr/>
        </p:nvSpPr>
        <p:spPr>
          <a:xfrm>
            <a:off x="4257675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1E8"/>
          </a:solidFill>
          <a:ln w="952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04B8F367-BE1D-4CA1-AD11-49C86095B56C}"/>
              </a:ext>
            </a:extLst>
          </p:cNvPr>
          <p:cNvSpPr>
            <a:spLocks noGrp="1"/>
          </p:cNvSpPr>
          <p:nvPr/>
        </p:nvSpPr>
        <p:spPr>
          <a:xfrm>
            <a:off x="4448175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FF5C00"/>
          </a:solidFill>
          <a:ln w="952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C8A0322-7BE8-434B-9972-737C41370CCD}"/>
              </a:ext>
            </a:extLst>
          </p:cNvPr>
          <p:cNvSpPr>
            <a:spLocks noGrp="1"/>
          </p:cNvSpPr>
          <p:nvPr/>
        </p:nvSpPr>
        <p:spPr>
          <a:xfrm>
            <a:off x="4448175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화면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7D7E949-0275-424B-A17B-F44BB59167EB}"/>
              </a:ext>
            </a:extLst>
          </p:cNvPr>
          <p:cNvSpPr>
            <a:spLocks noGrp="1"/>
          </p:cNvSpPr>
          <p:nvPr/>
        </p:nvSpPr>
        <p:spPr>
          <a:xfrm>
            <a:off x="4448175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Notebook·GUI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C80AD5B-4756-4D7C-ADB7-118D379BAA2A}"/>
              </a:ext>
            </a:extLst>
          </p:cNvPr>
          <p:cNvSpPr>
            <a:spLocks noGrp="1"/>
          </p:cNvSpPr>
          <p:nvPr/>
        </p:nvSpPr>
        <p:spPr>
          <a:xfrm>
            <a:off x="4448175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표·그래프·창으로 표시</a:t>
            </a: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EEEC9B57-5DEF-4FA7-A333-808A986AEFAC}"/>
              </a:ext>
            </a:extLst>
          </p:cNvPr>
          <p:cNvSpPr>
            <a:spLocks noGrp="1"/>
          </p:cNvSpPr>
          <p:nvPr/>
        </p:nvSpPr>
        <p:spPr>
          <a:xfrm>
            <a:off x="7981950" y="1952625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06CF1800-CA1E-4B9C-AEA7-BB1982893736}"/>
              </a:ext>
            </a:extLst>
          </p:cNvPr>
          <p:cNvSpPr>
            <a:spLocks noGrp="1"/>
          </p:cNvSpPr>
          <p:nvPr/>
        </p:nvSpPr>
        <p:spPr>
          <a:xfrm>
            <a:off x="8172450" y="2152650"/>
            <a:ext cx="87630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EF684C1-D98C-42AA-8B34-5AAA24774664}"/>
              </a:ext>
            </a:extLst>
          </p:cNvPr>
          <p:cNvSpPr>
            <a:spLocks noGrp="1"/>
          </p:cNvSpPr>
          <p:nvPr/>
        </p:nvSpPr>
        <p:spPr>
          <a:xfrm>
            <a:off x="8172450" y="216217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웹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D6DB609-8345-46BC-B54F-1567C416A0C7}"/>
              </a:ext>
            </a:extLst>
          </p:cNvPr>
          <p:cNvSpPr>
            <a:spLocks noGrp="1"/>
          </p:cNvSpPr>
          <p:nvPr/>
        </p:nvSpPr>
        <p:spPr>
          <a:xfrm>
            <a:off x="8172450" y="2667000"/>
            <a:ext cx="29337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브라우저 화면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1613D53-FB95-4807-9A99-F8499828D420}"/>
              </a:ext>
            </a:extLst>
          </p:cNvPr>
          <p:cNvSpPr>
            <a:spLocks noGrp="1"/>
          </p:cNvSpPr>
          <p:nvPr/>
        </p:nvSpPr>
        <p:spPr>
          <a:xfrm>
            <a:off x="8172450" y="3448050"/>
            <a:ext cx="29337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Python은 뒤에서 실행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4780D43-3E08-42E2-9849-813A41619718}"/>
              </a:ext>
            </a:extLst>
          </p:cNvPr>
          <p:cNvSpPr>
            <a:spLocks noGrp="1"/>
          </p:cNvSpPr>
          <p:nvPr/>
        </p:nvSpPr>
        <p:spPr>
          <a:xfrm>
            <a:off x="533400" y="5467350"/>
            <a:ext cx="10782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1575" b="1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rPr>
              <a:t>CLI는 Python을 실행하고 결과를 보는 여러 방법 중 하나입니다.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9FD20AD-6134-4338-9212-664B0FED14CD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18–19쪽</a:t>
            </a:r>
          </a:p>
        </p:txBody>
      </p:sp>
    </p:spTree>
    <p:extLst>
      <p:ext uri="{BB962C8B-B14F-4D97-AF65-F5344CB8AC3E}">
        <p14:creationId xmlns:p14="http://schemas.microsoft.com/office/powerpoint/2010/main" val="797776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4095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64"/>
          </a:bodyPr>
          <a:lstStyle/>
          <a:p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noGrp="1"/>
          </p:cNvSpPr>
          <p:nvPr/>
        </p:nvSpPr>
        <p:spPr>
          <a:xfrm>
            <a:off x="10382250" y="295275"/>
            <a:ext cx="1238250" cy="26670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 w="9525">
            <a:solidFill>
              <a:srgbClr val="1B1D2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noGrp="1"/>
          </p:cNvSpPr>
          <p:nvPr/>
        </p:nvSpPr>
        <p:spPr>
          <a:xfrm>
            <a:off x="10382250" y="3048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2417"/>
          </a:bodyPr>
          <a:lstStyle/>
          <a:p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02-2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028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Run Python File을 누르면 뒤에서 여러 단계가 이어집니다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09600" cy="47625"/>
          </a:xfrm>
          <a:prstGeom prst="rect">
            <a:avLst/>
          </a:prstGeom>
          <a:solidFill>
            <a:srgbClr val="FF5C00"/>
          </a:solidFill>
          <a:ln w="0">
            <a:noFill/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noGrp="1"/>
          </p:cNvSpPr>
          <p:nvPr/>
        </p:nvSpPr>
        <p:spPr>
          <a:xfrm>
            <a:off x="11201400" y="63246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21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C51F02F-29D9-4770-BF49-EEBDFBD82704}"/>
              </a:ext>
            </a:extLst>
          </p:cNvPr>
          <p:cNvSpPr>
            <a:spLocks noGrp="1"/>
          </p:cNvSpPr>
          <p:nvPr/>
        </p:nvSpPr>
        <p:spPr>
          <a:xfrm>
            <a:off x="857250" y="1924050"/>
            <a:ext cx="10477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121"/>
          </a:bodyPr>
          <a:lstStyle/>
          <a:p>
            <a:pPr algn="ctr">
              <a:lnSpc>
                <a:spcPct val="112000"/>
              </a:lnSpc>
              <a:buNone/>
              <a:defRPr sz="26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6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버튼 한 번 뒤에서도 VS Code·운영체제·Python 실행기·터미널이 차례로 움직입니다.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85ACAE29-3AC3-4D6A-AB27-489EA446A468}"/>
              </a:ext>
            </a:extLst>
          </p:cNvPr>
          <p:cNvSpPr>
            <a:spLocks noGrp="1"/>
          </p:cNvSpPr>
          <p:nvPr/>
        </p:nvSpPr>
        <p:spPr>
          <a:xfrm>
            <a:off x="1200150" y="2857500"/>
            <a:ext cx="9791700" cy="2190750"/>
          </a:xfrm>
          <a:prstGeom prst="roundRect">
            <a:avLst>
              <a:gd name="adj" fmla="val 5217"/>
            </a:avLst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7F34CA8-5A08-4A87-8B39-79419F481104}"/>
              </a:ext>
            </a:extLst>
          </p:cNvPr>
          <p:cNvSpPr>
            <a:spLocks noGrp="1"/>
          </p:cNvSpPr>
          <p:nvPr/>
        </p:nvSpPr>
        <p:spPr>
          <a:xfrm>
            <a:off x="1466850" y="3171825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9881"/>
          </a:bodyPr>
          <a:lstStyle/>
          <a:p>
            <a:pPr algn="ctr">
              <a:lnSpc>
                <a:spcPct val="112000"/>
              </a:lnSpc>
              <a:buNone/>
              <a:def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VS Code</a:t>
            </a:r>
          </a:p>
          <a:p>
            <a:pPr algn="ctr">
              <a:lnSpc>
                <a:spcPct val="112000"/>
              </a:lnSpc>
              <a:buNone/>
              <a:def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실행 명령 준비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678A8DB-4649-4FB1-B2CB-D3BB60F5EAD5}"/>
              </a:ext>
            </a:extLst>
          </p:cNvPr>
          <p:cNvSpPr>
            <a:spLocks noGrp="1"/>
          </p:cNvSpPr>
          <p:nvPr/>
        </p:nvSpPr>
        <p:spPr>
          <a:xfrm>
            <a:off x="4171950" y="3305175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0357"/>
          </a:bodyPr>
          <a:lstStyle/>
          <a:p>
            <a:pPr algn="ctr">
              <a:lnSpc>
                <a:spcPct val="112000"/>
              </a:lnSpc>
              <a:buNone/>
              <a:def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ECC1D3A-8637-45B7-B11B-6EF8F5CE1948}"/>
              </a:ext>
            </a:extLst>
          </p:cNvPr>
          <p:cNvSpPr>
            <a:spLocks noGrp="1"/>
          </p:cNvSpPr>
          <p:nvPr/>
        </p:nvSpPr>
        <p:spPr>
          <a:xfrm>
            <a:off x="4781550" y="3171825"/>
            <a:ext cx="24574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9881"/>
          </a:bodyPr>
          <a:lstStyle/>
          <a:p>
            <a:pPr algn="ctr">
              <a:lnSpc>
                <a:spcPct val="112000"/>
              </a:lnSpc>
              <a:buNone/>
              <a:def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운영체제·Python</a:t>
            </a:r>
          </a:p>
          <a:p>
            <a:pPr algn="ctr">
              <a:lnSpc>
                <a:spcPct val="112000"/>
              </a:lnSpc>
              <a:buNone/>
              <a:def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실행기를 시작해 코드 읽기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04F795E-0438-482A-9DD6-D03975B4C346}"/>
              </a:ext>
            </a:extLst>
          </p:cNvPr>
          <p:cNvSpPr>
            <a:spLocks noGrp="1"/>
          </p:cNvSpPr>
          <p:nvPr/>
        </p:nvSpPr>
        <p:spPr>
          <a:xfrm>
            <a:off x="7277100" y="3305175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0357"/>
          </a:bodyPr>
          <a:lstStyle/>
          <a:p>
            <a:pPr algn="ctr">
              <a:lnSpc>
                <a:spcPct val="112000"/>
              </a:lnSpc>
              <a:buNone/>
              <a:def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760268F-07AE-4D4E-8D33-63B9E9425100}"/>
              </a:ext>
            </a:extLst>
          </p:cNvPr>
          <p:cNvSpPr>
            <a:spLocks noGrp="1"/>
          </p:cNvSpPr>
          <p:nvPr/>
        </p:nvSpPr>
        <p:spPr>
          <a:xfrm>
            <a:off x="7886700" y="3171825"/>
            <a:ext cx="28384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9881"/>
          </a:bodyPr>
          <a:lstStyle/>
          <a:p>
            <a:pPr algn="ctr">
              <a:lnSpc>
                <a:spcPct val="112000"/>
              </a:lnSpc>
              <a:buNone/>
              <a:def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터미널</a:t>
            </a:r>
          </a:p>
          <a:p>
            <a:pPr algn="ctr">
              <a:lnSpc>
                <a:spcPct val="112000"/>
              </a:lnSpc>
              <a:buNone/>
              <a:def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print 결과 표시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3B2E1D5-2B69-4CDF-B097-FC103ACE7B96}"/>
              </a:ext>
            </a:extLst>
          </p:cNvPr>
          <p:cNvSpPr>
            <a:spLocks noGrp="1"/>
          </p:cNvSpPr>
          <p:nvPr/>
        </p:nvSpPr>
        <p:spPr>
          <a:xfrm>
            <a:off x="1619250" y="4095750"/>
            <a:ext cx="8953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15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05_numbers_and_variables.py도 같은 순서로 실행됩니다.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noGrp="1"/>
          </p:cNvSpPr>
          <p:nvPr/>
        </p:nvSpPr>
        <p:spPr>
          <a:xfrm>
            <a:off x="533400" y="6324600"/>
            <a:ext cx="438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885"/>
          </a:bodyPr>
          <a:lstStyle/>
          <a:p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02-2 · 18–19쪽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2087</Words>
  <Application>Microsoft Macintosh PowerPoint</Application>
  <DocSecurity>0</DocSecurity>
  <PresentationFormat>와이드스크린</PresentationFormat>
  <Paragraphs>333</Paragraphs>
  <Slides>24</Slides>
  <Notes>24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9" baseType="lpstr">
      <vt:lpstr>IBM Plex Sans KR</vt:lpstr>
      <vt:lpstr>Archivo</vt:lpstr>
      <vt:lpstr>Arial</vt:lpstr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지웅 고</cp:lastModifiedBy>
  <cp:revision>2</cp:revision>
  <dcterms:created xsi:type="dcterms:W3CDTF">2026-08-31T14:16:16Z</dcterms:created>
  <dcterms:modified xsi:type="dcterms:W3CDTF">2026-08-31T14:28:09Z</dcterms:modified>
</cp:coreProperties>
</file>