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34a3ec766dab4755" Type="http://schemas.openxmlformats.org/officeDocument/2006/relationships/officeDocument" Target="ppt/presentation.xml"/><Relationship Id="R584812d5935d4850" Type="http://schemas.openxmlformats.org/officeDocument/2006/relationships/extended-properties" Target="docProps/app.xml"/><Relationship Id="R96e7d462260d4b34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52d290814e44556"/>
  </p:sldMasterIdLst>
  <p:notesMasterIdLst>
    <p:notesMasterId xmlns:r="http://schemas.openxmlformats.org/officeDocument/2006/relationships" r:id="Rf528092276d24a95"/>
  </p:notesMasterIdLst>
  <p:sldIdLst>
    <p:sldId xmlns:r="http://schemas.openxmlformats.org/officeDocument/2006/relationships" id="256" r:id="R1075d788e2364fe1"/>
    <p:sldId xmlns:r="http://schemas.openxmlformats.org/officeDocument/2006/relationships" id="257" r:id="Rb41e7bd4db6d48a2"/>
    <p:sldId xmlns:r="http://schemas.openxmlformats.org/officeDocument/2006/relationships" id="258" r:id="R5749db18a14e4513"/>
    <p:sldId xmlns:r="http://schemas.openxmlformats.org/officeDocument/2006/relationships" id="259" r:id="R4439c8b0376949a0"/>
    <p:sldId xmlns:r="http://schemas.openxmlformats.org/officeDocument/2006/relationships" id="260" r:id="Ra6eea7838aac4fd1"/>
    <p:sldId xmlns:r="http://schemas.openxmlformats.org/officeDocument/2006/relationships" id="261" r:id="Rf91d46a87f854bbf"/>
    <p:sldId xmlns:r="http://schemas.openxmlformats.org/officeDocument/2006/relationships" id="262" r:id="R6549afd058b4472c"/>
    <p:sldId xmlns:r="http://schemas.openxmlformats.org/officeDocument/2006/relationships" id="263" r:id="R7f22601e60cf4f42"/>
    <p:sldId xmlns:r="http://schemas.openxmlformats.org/officeDocument/2006/relationships" id="264" r:id="R6a2d4159f2074cc4"/>
    <p:sldId xmlns:r="http://schemas.openxmlformats.org/officeDocument/2006/relationships" id="265" r:id="R9e605917ff0f4c20"/>
    <p:sldId xmlns:r="http://schemas.openxmlformats.org/officeDocument/2006/relationships" id="266" r:id="Rae798c68addf455a"/>
    <p:sldId xmlns:r="http://schemas.openxmlformats.org/officeDocument/2006/relationships" id="267" r:id="R214e12167cc64a79"/>
    <p:sldId xmlns:r="http://schemas.openxmlformats.org/officeDocument/2006/relationships" id="268" r:id="Ra9d152b9c9e84b77"/>
    <p:sldId xmlns:r="http://schemas.openxmlformats.org/officeDocument/2006/relationships" id="269" r:id="R7690b5612b324ecd"/>
    <p:sldId xmlns:r="http://schemas.openxmlformats.org/officeDocument/2006/relationships" id="270" r:id="R5ced1920bd75467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Id="R1075d788e2364fe1" Type="http://schemas.openxmlformats.org/officeDocument/2006/relationships/slide" Target="slides/slide1.xml"/><Relationship Id="R214e12167cc64a79" Type="http://schemas.openxmlformats.org/officeDocument/2006/relationships/slide" Target="slides/slide12.xml"/><Relationship Id="R264e6a8b2f734374" Type="http://schemas.openxmlformats.org/officeDocument/2006/relationships/presProps" Target="presProps.xml"/><Relationship Id="R4439c8b0376949a0" Type="http://schemas.openxmlformats.org/officeDocument/2006/relationships/slide" Target="slides/slide4.xml"/><Relationship Id="R5749db18a14e4513" Type="http://schemas.openxmlformats.org/officeDocument/2006/relationships/slide" Target="slides/slide3.xml"/><Relationship Id="R5ced1920bd75467f" Type="http://schemas.openxmlformats.org/officeDocument/2006/relationships/slide" Target="slides/slide15.xml"/><Relationship Id="R6549afd058b4472c" Type="http://schemas.openxmlformats.org/officeDocument/2006/relationships/slide" Target="slides/slide7.xml"/><Relationship Id="R6a2d4159f2074cc4" Type="http://schemas.openxmlformats.org/officeDocument/2006/relationships/slide" Target="slides/slide9.xml"/><Relationship Id="R6d7d4b046ac6443f" Type="http://schemas.openxmlformats.org/officeDocument/2006/relationships/theme" Target="theme/theme1.xml"/><Relationship Id="R6eefda56d8084793" Type="http://schemas.openxmlformats.org/officeDocument/2006/relationships/tableStyles" Target="tableStyles.xml"/><Relationship Id="R7690b5612b324ecd" Type="http://schemas.openxmlformats.org/officeDocument/2006/relationships/slide" Target="slides/slide14.xml"/><Relationship Id="R7f22601e60cf4f42" Type="http://schemas.openxmlformats.org/officeDocument/2006/relationships/slide" Target="slides/slide8.xml"/><Relationship Id="R9e605917ff0f4c20" Type="http://schemas.openxmlformats.org/officeDocument/2006/relationships/slide" Target="slides/slide10.xml"/><Relationship Id="Ra6eea7838aac4fd1" Type="http://schemas.openxmlformats.org/officeDocument/2006/relationships/slide" Target="slides/slide5.xml"/><Relationship Id="Ra9d152b9c9e84b77" Type="http://schemas.openxmlformats.org/officeDocument/2006/relationships/slide" Target="slides/slide13.xml"/><Relationship Id="Rae798c68addf455a" Type="http://schemas.openxmlformats.org/officeDocument/2006/relationships/slide" Target="slides/slide11.xml"/><Relationship Id="Rb41e7bd4db6d48a2" Type="http://schemas.openxmlformats.org/officeDocument/2006/relationships/slide" Target="slides/slide2.xml"/><Relationship Id="Rf528092276d24a95" Type="http://schemas.openxmlformats.org/officeDocument/2006/relationships/notesMaster" Target="notesMasters/notesMaster1.xml"/><Relationship Id="Rf52d290814e44556" Type="http://schemas.openxmlformats.org/officeDocument/2006/relationships/slideMaster" Target="slideMasters/slideMaster1.xml"/><Relationship Id="Rf91d46a87f854bbf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cf57d5cbb33a4767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7554dc771fb54dd3" Type="http://schemas.openxmlformats.org/officeDocument/2006/relationships/notesMaster" Target="../notesMasters/notesMaster1.xml"/><Relationship Id="Re3880fbdd854446c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0d7cb73541b54456" Type="http://schemas.openxmlformats.org/officeDocument/2006/relationships/notesMaster" Target="../notesMasters/notesMaster1.xml"/><Relationship Id="R4c23dc7d836d4437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39b8e0a791f14c45" Type="http://schemas.openxmlformats.org/officeDocument/2006/relationships/notesMaster" Target="../notesMasters/notesMaster1.xml"/><Relationship Id="R6c4c7c3bca384b2d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869f5597f3474f99" Type="http://schemas.openxmlformats.org/officeDocument/2006/relationships/slide" Target="../slides/slide4.xml"/><Relationship Id="Rbb0ef3760d274f6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82cc4ba2b3df4b66" Type="http://schemas.openxmlformats.org/officeDocument/2006/relationships/notesMaster" Target="../notesMasters/notesMaster1.xml"/><Relationship Id="R85b432f3c86843f1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0884e06bb7a747f6" Type="http://schemas.openxmlformats.org/officeDocument/2006/relationships/slide" Target="../slides/slide6.xml"/><Relationship Id="R5da8597cd4d54bc7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2be9ba961517493f" Type="http://schemas.openxmlformats.org/officeDocument/2006/relationships/slide" Target="../slides/slide7.xml"/><Relationship Id="Rd2e5c6ecf1324126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a91cd1e469a74e79" Type="http://schemas.openxmlformats.org/officeDocument/2006/relationships/slide" Target="../slides/slide8.xml"/><Relationship Id="Rec8926381f014eec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61f309c9de6544eb" Type="http://schemas.openxmlformats.org/officeDocument/2006/relationships/slide" Target="../slides/slide9.xml"/><Relationship Id="Rb1b439883a744676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52babe28d2774afa" Type="http://schemas.openxmlformats.org/officeDocument/2006/relationships/notesMaster" Target="../notesMasters/notesMaster1.xml"/><Relationship Id="Rb40ad7a520be41d1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0402832ef4f64592" Type="http://schemas.openxmlformats.org/officeDocument/2006/relationships/notesMaster" Target="../notesMasters/notesMaster1.xml"/><Relationship Id="R10c365d349264257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3fb103e491754da5" Type="http://schemas.openxmlformats.org/officeDocument/2006/relationships/slide" Target="../slides/slide12.xml"/><Relationship Id="R584c31adfe434cb3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a34d3907f0b64070" Type="http://schemas.openxmlformats.org/officeDocument/2006/relationships/notesMaster" Target="../notesMasters/notesMaster1.xml"/><Relationship Id="Rd3a2b384b1be4f4e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2f5cb1525cf5412c" Type="http://schemas.openxmlformats.org/officeDocument/2006/relationships/notesMaster" Target="../notesMasters/notesMaster1.xml"/><Relationship Id="Rfd804df9d95841f4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7bbd716947694887" Type="http://schemas.openxmlformats.org/officeDocument/2006/relationships/notesMaster" Target="../notesMasters/notesMaster1.xml"/><Relationship Id="Raf4ce151cd664d70" Type="http://schemas.openxmlformats.org/officeDocument/2006/relationships/slide" Target="../slides/slide15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45분 구성: 주소창 질문 5분, 인터넷·웹 8분, HTTP·서버 8분, 천공카드·언어 15분, AI·정리 9분.</a:t>
            </a:r>
          </a:p>
          <a:p xmlns:a="http://schemas.openxmlformats.org/drawingml/2006/main">
            <a:r>
              <a:t>첫 문장: 매일 보는 주소인데, 맨 앞의 www가 무엇인지 알고 있나요?</a:t>
            </a:r>
          </a:p>
          <a:p xmlns:a="http://schemas.openxmlformats.org/drawingml/2006/main">
            <a:r>
              <a:t>학생이 답하지 않아도 바로 설명하지 말고 5초 정도 화면을 보게 한다.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질문: www는 무엇의 줄임말일까요?</a:t>
            </a:r>
          </a:p>
          <a:p xmlns:a="http://schemas.openxmlformats.org/drawingml/2006/main">
            <a:r>
              <a:t>정답이 나와도 곧바로 다음 화면으로 넘기지 말고, www가 없는 사이트도 본 적이 있는지 묻는다.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World는 전 세계, Wide는 넓게 퍼진, Web은 거미줄처럼 연결된 정보라는 뜻으로 풀어 준다.</a:t>
            </a:r>
          </a:p>
          <a:p xmlns:a="http://schemas.openxmlformats.org/drawingml/2006/main">
            <a:r>
              <a:t>문서가 링크로 이어진 모습을 거대한 거미줄에 빗대어 World Wide Web이라고 불렀다.</a:t>
            </a:r>
          </a:p>
          <a:p xmlns:a="http://schemas.openxmlformats.org/drawingml/2006/main">
            <a:r>
              <a:t>www는 전통적인 웹 호스트 이름으로 많이 사용했지만 오늘날 반드시 필요한 표시는 아니다.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CERN Web history: https://home.cern/science/computing/the-birth-of-the-web/short-history-web/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ARPANET은 미국 국방부 산하 ARPA가 지원했지만, 대학과 연구기관의 컴퓨터 자원을 연결한 연구 네트워크라고 설명한다. 전쟁터용 통신망 하나가 그대로 인터넷이 되었다고 단순화하지 않는다.</a:t>
            </a:r>
          </a:p>
          <a:p xmlns:a="http://schemas.openxmlformats.org/drawingml/2006/main">
            <a:r>
              <a:t>1971년 ARPANET에서 다른 컴퓨터의 사용자에게 네트워크 이메일을 보내는 프로그램이 등장했다. 이메일은 웹보다 오래되었다.</a:t>
            </a:r>
          </a:p>
          <a:p xmlns:a="http://schemas.openxmlformats.org/drawingml/2006/main">
            <a:r>
              <a:t>WWW는 유럽 입자물리연구소 CERN에서 연구자들이 정보를 쉽게 공유하도록 제안되었다.</a:t>
            </a:r>
          </a:p>
          <a:p xmlns:a="http://schemas.openxmlformats.org/drawingml/2006/main">
            <a:r>
              <a:t>웹은 인터넷 자체가 아니라 인터넷 위에서 사용하는 여러 서비스 가운데 하나다.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DARPA ARPANET: https://www.darpa.mil/news/features/arpanet</a:t>
            </a:r>
          </a:p>
          <a:p xmlns:a="http://schemas.openxmlformats.org/drawingml/2006/main">
            <a:r>
              <a:t>- Internet Hall of Fame — Raymond Tomlinson: https://www.internethalloffame.org/official-biography-raymond-tomlinson/</a:t>
            </a:r>
          </a:p>
          <a:p xmlns:a="http://schemas.openxmlformats.org/drawingml/2006/main">
            <a:r>
              <a:t>- CERN Web history: https://home.cern/science/computing/the-birth-of-the-web/short-history-web/</a:t>
            </a:r>
          </a:p>
          <a:p xmlns:a="http://schemas.openxmlformats.org/drawingml/2006/main">
            <a:r>
              <a:t>- CERN proposal image: https://home.cern/wp-content/uploads/2026/04/image-1.png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1971년 ARPANET에서 네트워크 이메일이 등장했고, 1983년은 여러 네트워크가 공통 방식으로 이어지는 중요한 인터넷 전환점으로 설명한다. 특정 하루에 인터넷이 완성되었다는 뜻은 아니다.</a:t>
            </a:r>
          </a:p>
          <a:p xmlns:a="http://schemas.openxmlformats.org/drawingml/2006/main">
            <a:r>
              <a:t>웹은 1989년에 제안되었으므로 이메일이 웹보다 먼저 생겼다는 순서를 남긴다.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처음에는 HTML로 문서의 내용과 구조를 만들었다.</a:t>
            </a:r>
          </a:p>
          <a:p xmlns:a="http://schemas.openxmlformats.org/drawingml/2006/main">
            <a:r>
              <a:t>CSS가 색상·크기·간격·배치를 더해 화면을 보기 좋게 꾸몄다.</a:t>
            </a:r>
          </a:p>
          <a:p xmlns:a="http://schemas.openxmlformats.org/drawingml/2006/main">
            <a:r>
              <a:t>JavaScript가 클릭과 입력에 반응하고 화면의 내용을 바꾸는 동작을 맡았다.</a:t>
            </a:r>
          </a:p>
          <a:p xmlns:a="http://schemas.openxmlformats.org/drawingml/2006/main">
            <a:r>
              <a:t>오늘날의 웹 애플리케이션은 HTML·CSS·JavaScript에 서버·데이터베이스·API를 연결해 설치형 프로그램처럼 다양한 일을 수행한다.</a:t>
            </a:r>
          </a:p>
          <a:p xmlns:a="http://schemas.openxmlformats.org/drawingml/2006/main">
            <a:r>
              <a:t>이 네 칸은 기술이 앞의 기술을 없애며 교체되었다는 뜻이 아니라, 각 기술이 맡는 역할을 구분해 본 것이다.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OpenAI ImageGen · HTML/CSS/JavaScript/웹 애플리케이션 4단계 개념 이미지 · 2026-08-31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주소창에서 https://가 보이지 않아도 없어진 것이 아니다. 브라우저가 보기 쉽게 표시를 감춘 경우가 있다.</a:t>
            </a:r>
          </a:p>
          <a:p xmlns:a="http://schemas.openxmlformats.org/drawingml/2006/main">
            <a:r>
              <a:t>HTTP는 요청·응답 약속, HTTPS는 그 통신을 암호화해 보호하는 방식이라고만 남긴다.</a:t>
            </a:r>
          </a:p>
          <a:p xmlns:a="http://schemas.openxmlformats.org/drawingml/2006/main">
            <a:r>
              <a:t>잠금 아이콘은 브라우저 업데이트마다 위치가 달라질 수 있으므로 외우게 하지 않는다.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브라우저는 서버와 대화하는 창구다. 주소와 검색어를 보내고, 서버가 돌려준 결과를 사람이 보기 좋게 보여 준다.</a:t>
            </a:r>
          </a:p>
          <a:p xmlns:a="http://schemas.openxmlformats.org/drawingml/2006/main">
            <a:r>
              <a:t>웹페이지 하나가 그림·글꼴·데이터를 받으면서 요청과 응답 여러 쌍을 만들 수 있지만, 각 쌍은 요청 한 번과 응답 한 번으로 설명한다.</a:t>
            </a:r>
          </a:p>
          <a:p xmlns:a="http://schemas.openxmlformats.org/drawingml/2006/main">
            <a:r>
              <a:t>보통은 한 번의 요청에 한 번 응답한다. 다만 채팅 등은 WebSocket처럼 연결을 유지하며 계속 주고받는 방식도 사용한다.</a:t>
            </a:r>
          </a:p>
          <a:p xmlns:a="http://schemas.openxmlformats.org/drawingml/2006/main">
            <a:r>
              <a:t>DNS, IP 주소, 포트, 쿠키는 이번 차시에 넣지 않는다.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천공카드는 언어가 아니라 물리적인 입력 매체다. 한 카드가 한 줄의 코드로 쓰이기도 했고, 순서를 섞으면 프로그램이 달라졌다.</a:t>
            </a:r>
          </a:p>
          <a:p xmlns:a="http://schemas.openxmlformats.org/drawingml/2006/main">
            <a:r>
              <a:t>표현은 점점 사람에게 가까워졌지만 컴퓨터가 갑자기 사람 말을 직접 이해하게 된 것은 아니다.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IBM punched card history: https://www.ibm.com/history/punched-card</a:t>
            </a:r>
          </a:p>
          <a:p xmlns:a="http://schemas.openxmlformats.org/drawingml/2006/main">
            <a:r>
              <a:t>- IBM image: https://assets.ibm.com/is/image/ibm/Punched-Card_271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FORTRAN은 과학자·수학자·공학자가 문제를 식에 가까운 형태로 직접 표현하도록 만든 초기 고급 언어다.</a:t>
            </a:r>
          </a:p>
          <a:p xmlns:a="http://schemas.openxmlformats.org/drawingml/2006/main">
            <a:r>
              <a:t>COBOL 추가 이야기: 2020년 코로나19로 미국 주정부 실업급여 신청이 폭증했을 때, 수십 년 된 COBOL 시스템을 손볼 인력이 필요했다. 뉴저지 주지사는 COBOL 기술을 가진 사람들의 도움을 공개적으로 요청했다.</a:t>
            </a:r>
          </a:p>
          <a:p xmlns:a="http://schemas.openxmlformats.org/drawingml/2006/main">
            <a:r>
              <a:t>이 사건을 은행 마비라고 말하지 않는다. 메시지는 오래된 기술도 실제 업무 규칙을 담고 있으면 쉽게 사라지지 않으며, 새 도구를 계속 배우되 결과와 구조를 이해할 사람이 필요하다는 것이다.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IBM Fortran history: https://www.ibm.com/history/fortran</a:t>
            </a:r>
          </a:p>
          <a:p xmlns:a="http://schemas.openxmlformats.org/drawingml/2006/main">
            <a:r>
              <a:t>- DARPA/official context not used on this slide</a:t>
            </a:r>
          </a:p>
          <a:p xmlns:a="http://schemas.openxmlformats.org/drawingml/2006/main">
            <a:r>
              <a:t>- Connecticut Governor COVID-19 unemployment system release: https://portal.ct.gov/governor/news/press-releases/2020/04-2020/governor-lamont-announces-implementation-of-system-that-will-significantly-speed-up-unemployment-claims</a:t>
            </a:r>
          </a:p>
          <a:p xmlns:a="http://schemas.openxmlformats.org/drawingml/2006/main">
            <a:r>
              <a:t>- New Jersey briefing transcript (2020-06-15): https://www.nj.gov/governor/news/news/562020/approved/20200615c.shtml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1985년은 C++이 게임에 쓰이기 시작한 해가 아니라 첫 상용 공개 시점이다. 이후 C++은 성능이 중요한 프로그램과 많은 게임·게임 엔진에 널리 사용되었다.</a:t>
            </a:r>
          </a:p>
          <a:p xmlns:a="http://schemas.openxmlformats.org/drawingml/2006/main">
            <a:r>
              <a:t>이름 썰: C++의 ++는 C에서 값을 하나 증가시키는 연산자다. 그래서 C++은 “C의 다음 단계” 또는 “C를 하나 발전시킨 언어”라는 개발자식 농담이 이름이 된 경우다.</a:t>
            </a:r>
          </a:p>
          <a:p xmlns:a="http://schemas.openxmlformats.org/drawingml/2006/main">
            <a:r>
              <a:t>C#은 “C sharp”라고 읽는다. 음악에서 sharp가 음을 반음 올리듯 C보다 한 단계 더 나아간다는 느낌이고, # 모양을 + 네 개가 겹친 모습으로 풀이하기도 한다. 다만 공식 언어 명세는 C와 숫자 기호 #로 표기한다고만 규정하므로, + 네 개 이야기는 공식 어원으로 단정하지 않고 기억을 돕는 이름 썰로 소개한다.</a:t>
            </a:r>
          </a:p>
          <a:p xmlns:a="http://schemas.openxmlformats.org/drawingml/2006/main">
            <a:r>
              <a:t>Java와 JavaScript는 1995년에 등장했지만 서로 다른 언어다. Java는 여러 환경에서 실행되는 서버·기업용 프로그램에서 많이 만나고, JavaScript는 브라우저와 웹페이지의 상호작용에서 많이 만난다.</a:t>
            </a:r>
          </a:p>
          <a:p xmlns:a="http://schemas.openxmlformats.org/drawingml/2006/main">
            <a:r>
              <a:t>이름에 얽힌 썰: JavaScript의 초기 이름은 LiveScript였다. Java가 크게 주목받던 1995년 Netscape와 Sun의 협력 시기에 JavaScript로 이름을 바꿨다. Java의 유명세를 활용한 마케팅 성격이 강했지만, Java의 간단한 버전이나 하위 언어는 아니다.</a:t>
            </a:r>
          </a:p>
          <a:p xmlns:a="http://schemas.openxmlformats.org/drawingml/2006/main">
            <a:r>
              <a:t>C# 썰: “Java가 잘나가자 Microsoft가 베꼈다”라고만 말하면 재미는 있지만 정확하지 않다. Microsoft는 Visual J++로 Java 생태계에 참여했던 경험 뒤에 .NET과 C#을 내놓았고, 초기 C#은 Windows에서 Java의 대안이 되었다. 문법과 설계에는 C·C++·Java의 영향이 함께 보인다고 설명한다.</a:t>
            </a:r>
          </a:p>
          <a:p xmlns:a="http://schemas.openxmlformats.org/drawingml/2006/main">
            <a:r>
              <a:t>AI는 프로그래밍 언어가 아니라 자연어 요청을 기존 언어의 코드 작업으로 연결하는 도구다.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Bjarne Stroustrup FAQ — C++ name and history: https://stroustrup.com/bs_faq.html</a:t>
            </a:r>
          </a:p>
          <a:p xmlns:a="http://schemas.openxmlformats.org/drawingml/2006/main">
            <a:r>
              <a:t>- Bjarne Stroustrup — C++ applications: https://stroustrup.com/applications.html</a:t>
            </a:r>
          </a:p>
          <a:p xmlns:a="http://schemas.openxmlformats.org/drawingml/2006/main">
            <a:r>
              <a:t>- Oracle — A Brief History of Java: https://education.oracle.com/file/general/4955_BriefHistoryOfJava_7.pdf</a:t>
            </a:r>
          </a:p>
          <a:p xmlns:a="http://schemas.openxmlformats.org/drawingml/2006/main">
            <a:r>
              <a:t>- ECMA TC39 minutes — LiveScript and JavaScript naming: https://archives.ecma-international.org/1997/TC39/97-007.pdf</a:t>
            </a:r>
          </a:p>
          <a:p xmlns:a="http://schemas.openxmlformats.org/drawingml/2006/main">
            <a:r>
              <a:t>- MDN — JavaScript: https://developer.mozilla.org/en-US/docs/Glossary/JavaScript</a:t>
            </a:r>
          </a:p>
          <a:p xmlns:a="http://schemas.openxmlformats.org/drawingml/2006/main">
            <a:r>
              <a:t>- Microsoft Learn — C# language specification: https://learn.microsoft.com/en-us/dotnet/csharp/language-reference/language-specification/introduction</a:t>
            </a:r>
          </a:p>
          <a:p xmlns:a="http://schemas.openxmlformats.org/drawingml/2006/main">
            <a:r>
              <a:t>- Microsoft Learn — C# version history: https://learn.microsoft.com/en-us/dotnet/csharp/whats-new/csharp-version-history</a:t>
            </a:r>
          </a:p>
          <a:p xmlns:a="http://schemas.openxmlformats.org/drawingml/2006/main">
            <a:r>
              <a:t>- Microsoft Learn — What you can build with C#: https://learn.microsoft.com/en-us/dotnet/csharp/tour-of-csharp/what-you-can-build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코드를 따라 쓰게 하지 않는다. 줄 수와 표현이 얼마나 사람에게 가까워졌는지만 눈으로 비교한다.</a:t>
            </a:r>
          </a:p>
          <a:p xmlns:a="http://schemas.openxmlformats.org/drawingml/2006/main">
            <a:r>
              <a:t>기계어는 컴퓨터 종류마다 달라지므로 첫 행은 실제 실행 코드라고 단정하지 않는다.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저수준=나쁘다, 고수준=좋다는 평가가 아니다. 하드웨어에 얼마나 가까운 표현인지의 차이다.</a:t>
            </a:r>
          </a:p>
          <a:p xmlns:a="http://schemas.openxmlformats.org/drawingml/2006/main">
            <a:r>
              <a:t>이번 학생들은 문법을 깊게 배우는 개발자 과정이 아니라, AI가 만든 코드를 읽고 결과를 확인하는 최소 지식을 배운다.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컴퓨터가 갑자기 사람 말을 직접 이해하게 된 것이 아니다. AI가 자연어 요청을 기존 프로그래밍 언어의 코드로 연결한다.</a:t>
            </a:r>
          </a:p>
          <a:p xmlns:a="http://schemas.openxmlformats.org/drawingml/2006/main">
            <a:r>
              <a:t>설명하는 힘이 중요해졌다는 말은 문장을 꾸미라는 뜻이 아니라 목적·조건·확인 기준을 분명히 하라는 뜻이다.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학생 한 명에게 세 문장 중 하나를 골라 자기 말로 설명하게 한다.</a:t>
            </a:r>
          </a:p>
          <a:p xmlns:a="http://schemas.openxmlformats.org/drawingml/2006/main">
            <a:r>
              <a:t>시간이 부족하면 확인 질문은 첫 번째와 두 번째만 묻고, 코드 비교는 화면을 다시 잠깐 보여 준다.</a:t>
            </a:r>
          </a:p>
          <a:p xmlns:a="http://schemas.openxmlformats.org/drawingml/2006/main">
            <a:r>
              <a:t>확인 질문 1 정답: WWW는 World Wide Web의 줄임말이다. 전 세계의 정보가 주소와 링크로 거미줄처럼 연결된 공간이라는 뜻까지 말하면 충분하다.</a:t>
            </a:r>
          </a:p>
          <a:p xmlns:a="http://schemas.openxmlformats.org/drawingml/2006/main">
            <a:r>
              <a:t>확인 질문 2 정답: ARPANET은 1969년 네 곳의 대학·연구기관을 연결해 시작한 초기 연구 네트워크다. WWW는 인터넷 위에서 주소와 링크를 이용해 문서와 정보를 공유하고 찾아보는 방식 또는 서비스다. 핵심은 “ARPANET은 연결망의 역사, WWW는 그 연결망 위의 정보 공간”이다.</a:t>
            </a:r>
          </a:p>
          <a:p xmlns:a="http://schemas.openxmlformats.org/drawingml/2006/main">
            <a:r>
              <a:t>확인 질문 3 정답: 기계어와 어셈블리어는 컴퓨터가 처리하는 방식에 가깝고 사람이 읽기 어렵다. FORTRAN·Python 같은 고수준 언어는 사람의 식과 문장에 가까워졌다. 지금은 자연어로 AI에 요청할 수 있지만, 실제로 컴퓨터가 실행하는 것은 AI가 작성한 프로그래밍 언어의 코드다.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1fb18bb778c94f38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3786d2bd7d164815" Type="http://schemas.openxmlformats.org/officeDocument/2006/relationships/slideLayout" Target="../slideLayouts/slideLayout1.xml"/><Relationship Id="R9774ce49544e4ce8" Type="http://schemas.openxmlformats.org/officeDocument/2006/relationships/theme" Target="theme/theme2.xml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786d2bd7d16481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98a3bbbbc3a14b13" Type="http://schemas.openxmlformats.org/officeDocument/2006/relationships/slideLayout" Target="../slideLayouts/slideLayout1.xml"/><Relationship Id="Re648a1cbc77446ef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10b2fddf0fe148d8" Type="http://schemas.openxmlformats.org/officeDocument/2006/relationships/slideLayout" Target="../slideLayouts/slideLayout1.xml"/><Relationship Id="Rb1a89b6dc578408c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86d999ac49044660" Type="http://schemas.openxmlformats.org/officeDocument/2006/relationships/notesSlide" Target="../notesSlides/notesSlide3.xml"/><Relationship Id="Rf664016fb65341fc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2f5a86c6d35a4b79" Type="http://schemas.openxmlformats.org/officeDocument/2006/relationships/image" Target="../media/image.png"/><Relationship Id="R76c83531b89c4be2" Type="http://schemas.openxmlformats.org/officeDocument/2006/relationships/notesSlide" Target="../notesSlides/notesSlide4.xml"/><Relationship Id="R8a087f0b2c5444e3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8aa2050e1c4042de" Type="http://schemas.openxmlformats.org/officeDocument/2006/relationships/notesSlide" Target="../notesSlides/notesSlide5.xml"/><Relationship Id="Read33173e08b4246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0c7580f40d4645b5" Type="http://schemas.openxmlformats.org/officeDocument/2006/relationships/image" Target="../media/image2.png"/><Relationship Id="Ra0f285f8fcc14108" Type="http://schemas.openxmlformats.org/officeDocument/2006/relationships/notesSlide" Target="../notesSlides/notesSlide6.xml"/><Relationship Id="Rd18cdc3e932b4b9c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0fcf9a781c294feb" Type="http://schemas.openxmlformats.org/officeDocument/2006/relationships/slideLayout" Target="../slideLayouts/slideLayout1.xml"/><Relationship Id="Rcb677316cc9a490a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6286cfdd49574be9" Type="http://schemas.openxmlformats.org/officeDocument/2006/relationships/notesSlide" Target="../notesSlides/notesSlide8.xml"/><Relationship Id="Ra36f7692abe444c4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83bdfd096c9e4792" Type="http://schemas.openxmlformats.org/officeDocument/2006/relationships/notesSlide" Target="../notesSlides/notesSlide9.xml"/><Relationship Id="R9c94a73522a94702" Type="http://schemas.openxmlformats.org/officeDocument/2006/relationships/slideLayout" Target="../slideLayouts/slideLayout1.xml"/><Relationship Id="Ra03c85aa7ebb47e7" Type="http://schemas.openxmlformats.org/officeDocument/2006/relationships/image" Target="../media/image.jpeg"/></Relationships>
</file>

<file path=ppt/slides/_rels/slide10.xml.rels><?xml version='1.0' encoding='UTF-8' standalone='yes'?>
<Relationships xmlns="http://schemas.openxmlformats.org/package/2006/relationships"><Relationship Id="Rb93b8742a4c94c45" Type="http://schemas.openxmlformats.org/officeDocument/2006/relationships/slideLayout" Target="../slideLayouts/slideLayout1.xml"/><Relationship Id="Rf1893e8c7b554bf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03c4f71df3834689" Type="http://schemas.openxmlformats.org/officeDocument/2006/relationships/slideLayout" Target="../slideLayouts/slideLayout1.xml"/><Relationship Id="R234b6aba5496414f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28573cac11f7474d" Type="http://schemas.openxmlformats.org/officeDocument/2006/relationships/slideLayout" Target="../slideLayouts/slideLayout1.xml"/><Relationship Id="Rc5ff132e16414626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02cafa95128e4795" Type="http://schemas.openxmlformats.org/officeDocument/2006/relationships/notesSlide" Target="../notesSlides/notesSlide13.xml"/><Relationship Id="R2b81e1c938c84bf0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1a78acdb7c5348ee" Type="http://schemas.openxmlformats.org/officeDocument/2006/relationships/slideLayout" Target="../slideLayouts/slideLayout1.xml"/><Relationship Id="Rff988f5c81f242a6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6572cafec899452e" Type="http://schemas.openxmlformats.org/officeDocument/2006/relationships/notesSlide" Target="../notesSlides/notesSlide15.xml"/><Relationship Id="Rb864f272d63e4968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B1D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40DFF9-EC3C-4F5E-BF94-E8D0B83CD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3E31AD-7223-4479-8594-5DE00CCE7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4350"/>
            <a:ext cx="581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1">
                <a:solidFill>
                  <a:srgbClr val="C9CDD2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1">
                <a:solidFill>
                  <a:srgbClr val="C9CDD2"/>
                </a:solidFill>
                <a:latin typeface="IBM Plex Sans KR"/>
                <a:ea typeface="IBM Plex Sans KR"/>
                <a:cs typeface="IBM Plex Sans KR"/>
              </a:rPr>
              <a:t>정보와 디지털 문해력 · 02-3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175CC8-30C9-492D-9F0E-E92B91B5D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76350"/>
            <a:ext cx="4762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8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300" b="1">
                <a:solidFill>
                  <a:srgbClr val="FF5C00"/>
                </a:solidFill>
                <a:latin typeface="Archivo"/>
                <a:ea typeface="Archivo"/>
                <a:cs typeface="Archivo"/>
              </a:defRPr>
            </a:pPr>
            <a:r>
              <a:rPr sz="3300" b="1">
                <a:solidFill>
                  <a:srgbClr val="FF5C00"/>
                </a:solidFill>
                <a:latin typeface="Archivo"/>
                <a:ea typeface="Archivo"/>
                <a:cs typeface="Archivo"/>
              </a:rPr>
              <a:t>02-3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CE0391-B705-460B-B564-5014063D7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71675"/>
            <a:ext cx="8763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435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435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웹과 프로그래밍 언어의 역사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E4FEC6-DF96-4C6F-8644-9AC67434D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81375"/>
            <a:ext cx="7048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B87E46-F76C-48F5-A953-2CAA0EBE0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8953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0">
                <a:solidFill>
                  <a:srgbClr val="C9CDD2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75" b="0">
                <a:solidFill>
                  <a:srgbClr val="C9CDD2"/>
                </a:solidFill>
                <a:latin typeface="IBM Plex Sans KR"/>
                <a:ea typeface="IBM Plex Sans KR"/>
                <a:cs typeface="IBM Plex Sans KR"/>
              </a:rPr>
              <a:t>주소 한 줄에서 시작해, 천공카드와 AI까지 이어지는 45분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D87667-CD22-4E15-BC83-CF37074E1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24600"/>
            <a:ext cx="438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AEB3BA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AEB3BA"/>
                </a:solidFill>
                <a:latin typeface="IBM Plex Sans KR"/>
                <a:ea typeface="IBM Plex Sans KR"/>
                <a:cs typeface="IBM Plex Sans KR"/>
              </a:rPr>
              <a:t>교과서 02-3</a:t>
            </a:r>
          </a:p>
        </p:txBody>
      </p:sp>
    </p:spTree>
    <p:extLst>
      <p:ext uri="{BB962C8B-B14F-4D97-AF65-F5344CB8AC3E}">
        <p14:creationId xmlns:p14="http://schemas.microsoft.com/office/powerpoint/2010/main" val="21188933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46CE8A-4F6C-4413-AE7E-7EB0536FA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86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5AB99-487D-4A39-BF64-C3363820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38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5ACD2-B3B4-4D07-9198-C016A642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0480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241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AA1E21-E13B-466F-8F1E-188B1432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4295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매일 보는 이 주소, 맨 앞의 www는 무엇일까?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E424B4-D138-4388-990B-86ECBA70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66850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041F88-F8C9-4E35-B364-B2E333FA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3246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89A2B6-FF5A-4FCC-83B8-A46912E0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24600"/>
            <a:ext cx="438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02-3 · 2쪽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60B044-35C4-41A8-A413-B900525E6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266950"/>
            <a:ext cx="9525000" cy="1123950"/>
          </a:xfrm>
          <a:prstGeom xmlns:a="http://schemas.openxmlformats.org/drawingml/2006/main" prst="roundRect">
            <a:avLst>
              <a:gd name="adj" fmla="val 28814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0099F0-1FC7-4630-AE7B-029A69455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552700"/>
            <a:ext cx="323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200" b="0">
                <a:solidFill>
                  <a:srgbClr val="0E7C86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0E7C86"/>
                </a:solidFill>
                <a:latin typeface="IBM Plex Sans KR"/>
                <a:ea typeface="IBM Plex Sans KR"/>
                <a:cs typeface="IBM Plex Sans KR"/>
              </a:rPr>
              <a:t>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1523A3-F488-47C2-80F5-9CA872F9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2457450"/>
            <a:ext cx="781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300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www.google.co.kr</a:t>
            </a:r>
          </a:p>
        </p:txBody>
      </p:sp>
    </p:spTree>
    <p:extLst>
      <p:ext uri="{BB962C8B-B14F-4D97-AF65-F5344CB8AC3E}">
        <p14:creationId xmlns:p14="http://schemas.microsoft.com/office/powerpoint/2010/main" val="127592595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46CE8A-4F6C-4413-AE7E-7EB0536FA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86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5AB99-487D-4A39-BF64-C3363820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38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5ACD2-B3B4-4D07-9198-C016A642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0480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241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AA1E21-E13B-466F-8F1E-188B1432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4295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WWW는 World Wide Web의 줄임말입니다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E424B4-D138-4388-990B-86ECBA70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66850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041F88-F8C9-4E35-B364-B2E333FA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3246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89A2B6-FF5A-4FCC-83B8-A46912E0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24600"/>
            <a:ext cx="438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02-3 · 2쪽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688B88-F65F-4AE4-AF97-7D84C0A80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5100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5100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WWW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C0E803-6F3B-4A14-B618-9424AE4DC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505075"/>
            <a:ext cx="857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C24A00"/>
                </a:solidFill>
                <a:latin typeface="Archivo"/>
                <a:ea typeface="Archivo"/>
                <a:cs typeface="Archivo"/>
              </a:defRPr>
            </a:pPr>
            <a:r>
              <a:rPr sz="2400" b="1">
                <a:solidFill>
                  <a:srgbClr val="C24A00"/>
                </a:solidFill>
                <a:latin typeface="Archivo"/>
                <a:ea typeface="Archivo"/>
                <a:cs typeface="Archivo"/>
              </a:rPr>
              <a:t>World Wide Web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2CE327-632D-4B51-A363-4760FA67C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000375"/>
            <a:ext cx="876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0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전 세계의 정보가 링크로 거미줄처럼 이어진 공간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840BCD-1AF8-48C5-A541-A5FF51CD0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810000"/>
            <a:ext cx="304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7CBFA8-6A14-4336-B6DC-51979BB7B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90975"/>
            <a:ext cx="266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725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World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E6B390-8008-4086-8133-9CEFBC8E8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20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전 세계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B38B1F-C8C2-4F22-9D6F-799290707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304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6E47A3B-FDE1-4AA6-92F3-38FA88A80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990975"/>
            <a:ext cx="266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725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Wide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7379E99-F53F-45A1-9512-77FC1F0B2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4005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20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넓게 퍼진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250AC78-A262-4D08-AEC8-2F093BC7E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810000"/>
            <a:ext cx="304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FAA4376-9F77-4015-BE3F-24D012A56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990975"/>
            <a:ext cx="266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C24A00"/>
                </a:solidFill>
                <a:latin typeface="Archivo"/>
                <a:ea typeface="Archivo"/>
                <a:cs typeface="Archivo"/>
              </a:defRPr>
            </a:pPr>
            <a:r>
              <a:rPr sz="1725" b="1">
                <a:solidFill>
                  <a:srgbClr val="C24A00"/>
                </a:solidFill>
                <a:latin typeface="Archivo"/>
                <a:ea typeface="Archivo"/>
                <a:cs typeface="Archivo"/>
              </a:rPr>
              <a:t>Web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2F60B89-B085-4E27-B313-9831F2C16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4005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20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거미줄처럼 연결된 정보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9A39860-91C9-4CCA-8A5C-9C8A47FAD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219700"/>
            <a:ext cx="971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Web은 본래 ‘거미줄’이라는 뜻입니다. 문서가 링크로 이어진 모습을 거대한 거미줄에 빗댄 이름입니다.</a:t>
            </a:r>
          </a:p>
        </p:txBody>
      </p:sp>
    </p:spTree>
    <p:extLst>
      <p:ext uri="{BB962C8B-B14F-4D97-AF65-F5344CB8AC3E}">
        <p14:creationId xmlns:p14="http://schemas.microsoft.com/office/powerpoint/2010/main" val="12759259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46CE8A-4F6C-4413-AE7E-7EB0536FA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86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5AB99-487D-4A39-BF64-C3363820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38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5ACD2-B3B4-4D07-9198-C016A642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0480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241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AA1E21-E13B-466F-8F1E-188B1432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4295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인터넷은 연결망이고, 웹은 그 위의 정보 공간입니다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E424B4-D138-4388-990B-86ECBA70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66850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041F88-F8C9-4E35-B364-B2E333FA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3246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89A2B6-FF5A-4FCC-83B8-A46912E0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24600"/>
            <a:ext cx="438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02-3 · 3쪽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D5D6A2-A8B0-4020-9C34-813D6885E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276225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253B6D-8B62-49A3-BB12-7F254119D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81200"/>
            <a:ext cx="238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C24A00"/>
                </a:solidFill>
                <a:latin typeface="Archivo"/>
                <a:ea typeface="Archivo"/>
                <a:cs typeface="Archivo"/>
              </a:defRPr>
            </a:pPr>
            <a:r>
              <a:rPr sz="1875" b="1">
                <a:solidFill>
                  <a:srgbClr val="C24A00"/>
                </a:solidFill>
                <a:latin typeface="Archivo"/>
                <a:ea typeface="Archivo"/>
                <a:cs typeface="Archivo"/>
              </a:rPr>
              <a:t>1969 · ARPANET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E622D1-8DF4-4D26-9B4D-5E28C7320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019425"/>
            <a:ext cx="1333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88BF5E-ECA5-4660-8E5C-94D589098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6338" y="3019425"/>
            <a:ext cx="28575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824EE0-0B64-49F7-A0E3-5BD708F5C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9838" y="3019425"/>
            <a:ext cx="28575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172F35-509B-4652-A012-6A75E3951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162425"/>
            <a:ext cx="1333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E72EA98-4997-4BED-BAF5-EB121F56E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62250"/>
            <a:ext cx="6667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EF96262-1CE8-4147-806C-0657A4E83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62250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825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UCLA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1062039-6851-42E0-AF60-83A468FB4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762250"/>
            <a:ext cx="6667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0141749-DE12-4CC8-BE66-D0C375B77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762250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825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SRI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04D6AB1-D41E-4CB5-8DB4-FCDEAD534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05250"/>
            <a:ext cx="6667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382D28E-BC04-44C8-BD9D-DF19F864C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05250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825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UCSB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3ED6514-93A3-4664-95CC-3F84B847D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905250"/>
            <a:ext cx="6667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F1C2F39-0894-4D9D-8AC8-B4926625D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905250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825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UTAH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FC7E48D-40CD-45F7-A33D-90D8D808A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514850"/>
            <a:ext cx="24193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미국 국방부 산하 ARPA가 지원하고</a:t>
            </a:r>
          </a:p>
          <a:p xmlns:a="http://schemas.openxmlformats.org/drawingml/2006/main">
            <a:pPr algn="ctr">
              <a:buNone/>
              <a:def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대학·연구기관을 연결한 연구망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853841D-8456-4008-8DA9-C5783AE64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143250"/>
            <a:ext cx="428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62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62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rPr>
              <a:t>→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BEFC854-DB57-4BC2-9FE0-C789F2101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1809750"/>
            <a:ext cx="4095750" cy="338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4C7BC70-F98F-466D-AB7F-D93E93D93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1971675"/>
            <a:ext cx="361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인터넷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11323F8-E8AE-48F9-9593-2E892B124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352675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수많은 네트워크가 연결된 기반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0064986-2404-481C-AA9B-D96714429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809875"/>
            <a:ext cx="3619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FCC60FD-39FB-4053-8046-E4E7DBDA2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952750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C24A00"/>
                </a:solidFill>
                <a:latin typeface="Archivo"/>
                <a:ea typeface="Archivo"/>
                <a:cs typeface="Archivo"/>
              </a:defRPr>
            </a:pPr>
            <a:r>
              <a:rPr sz="1650" b="1">
                <a:solidFill>
                  <a:srgbClr val="C24A00"/>
                </a:solidFill>
                <a:latin typeface="Archivo"/>
                <a:ea typeface="Archivo"/>
                <a:cs typeface="Archivo"/>
              </a:rPr>
              <a:t>WWW · Web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69B8367-4B9B-46FD-9167-530795838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333750"/>
            <a:ext cx="3238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주소와 링크로 정보를 찾는 공간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458D286-E086-4977-9828-DADAC987C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000500"/>
            <a:ext cx="17145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4024648-9123-4607-9EA2-859F2D0B1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4124325"/>
            <a:ext cx="1466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200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1971 · 이메일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06D5608-AD09-4C92-B16F-92B99ECED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4438650"/>
            <a:ext cx="1466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웹보다 먼저 등장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B9A5E66-9D13-4A61-98C8-73F96C2DE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000500"/>
            <a:ext cx="17145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8EED5289-FFC4-4E67-8E99-7C1871C3F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4257675"/>
            <a:ext cx="1466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파일 전송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A139E28-0442-4678-BE54-50ED972A1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790700"/>
            <a:ext cx="3238500" cy="347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pic>
        <p:nvPicPr>
          <p:cNvPr id="8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5a86c6d35a4b79"/>
          <a:stretch xmlns:a="http://schemas.openxmlformats.org/drawingml/2006/main"/>
        </p:blipFill>
        <p:spPr>
          <a:xfrm xmlns:a="http://schemas.openxmlformats.org/drawingml/2006/main">
            <a:off x="9009650" y="1905000"/>
            <a:ext cx="1697450" cy="2400300"/>
          </a:xfrm>
          <a:prstGeom xmlns:a="http://schemas.openxmlformats.org/drawingml/2006/main" prst="roundRect">
            <a:avLst>
              <a:gd name="adj" fmla="val 4211"/>
            </a:avLst>
          </a:prstGeom>
        </p:spPr>
      </p:pic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2B3607E-2E7D-48E2-8742-2377FDAF4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441007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350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1989 · WWW 제안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3C0A41BA-AAF9-4137-AEF5-EC183F913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4724400"/>
            <a:ext cx="2857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938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38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유럽 입자물리연구소 CERN</a:t>
            </a:r>
          </a:p>
          <a:p xmlns:a="http://schemas.openxmlformats.org/drawingml/2006/main">
            <a:pPr algn="ctr">
              <a:buNone/>
              <a:defRPr sz="938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38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연구자들의 정보 공유를 위해 제안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D2A56CE-7DA4-48CB-8B68-5CCFD9708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5245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ARPANET은 인터넷과 같은 말이 아니며, 웹은 인터넷에서 사용하는 여러 서비스 가운데 하나입니다.</a:t>
            </a:r>
          </a:p>
        </p:txBody>
      </p:sp>
    </p:spTree>
    <p:extLst>
      <p:ext uri="{BB962C8B-B14F-4D97-AF65-F5344CB8AC3E}">
        <p14:creationId xmlns:p14="http://schemas.microsoft.com/office/powerpoint/2010/main" val="127592595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46CE8A-4F6C-4413-AE7E-7EB0536FA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86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5AB99-487D-4A39-BF64-C3363820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38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5ACD2-B3B4-4D07-9198-C016A642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0480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241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AA1E21-E13B-466F-8F1E-188B1432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4295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이메일은 웹보다 먼저 등장했습니다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E424B4-D138-4388-990B-86ECBA70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66850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041F88-F8C9-4E35-B364-B2E333FA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3246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05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89A2B6-FF5A-4FCC-83B8-A46912E0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24600"/>
            <a:ext cx="438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02-3 · 3쪽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7B2D07-61CD-4F8F-ADD4-ECE12F172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352800"/>
            <a:ext cx="10096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A6C694-D13E-44FC-9420-BD7D79E8E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33725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6D1F61-EBEB-4B90-A38B-31CA2EF95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" y="2000250"/>
            <a:ext cx="1619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325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2325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1969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E8E084-6A16-4B07-85C1-6829095C2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" y="2571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ARPANET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17DF5A-1863-496B-A605-8C1C2BE36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" y="3857625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088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088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대학·연구기관 연결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4FE792-0C06-48C2-9A44-74950938E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1325" y="3133725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4CD471-8624-4F3F-B94D-3AFF19771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000250"/>
            <a:ext cx="1619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325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2325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1971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9A8D1F-1A09-4280-BAF2-D17A15D19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571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네트워크 이메일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0C06C4-2D2B-4004-BC17-4167276F6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857625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088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088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@ 주소 사용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A002BB3-FE41-44A4-8434-3006D406C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3133725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DD5ACF4-29FD-41C7-9926-1A25E8AE6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2000250"/>
            <a:ext cx="1619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325" b="1">
                <a:solidFill>
                  <a:srgbClr val="C24A00"/>
                </a:solidFill>
                <a:latin typeface="Archivo"/>
                <a:ea typeface="Archivo"/>
                <a:cs typeface="Archivo"/>
              </a:defRPr>
            </a:pPr>
            <a:r>
              <a:rPr sz="2325" b="1">
                <a:solidFill>
                  <a:srgbClr val="C24A00"/>
                </a:solidFill>
                <a:latin typeface="Archivo"/>
                <a:ea typeface="Archivo"/>
                <a:cs typeface="Archivo"/>
              </a:rPr>
              <a:t>1983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633BE8C-E6D7-4205-AB9D-BB90C6206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2571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인터넷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C15C13E-AC82-415C-9CE5-11137DAB7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3857625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088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088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네트워크의 네트워크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51A20F6-02E6-4061-9CF4-630DB552A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8475" y="3133725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BC7C93D-045B-4710-8A82-2D6C64DE0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000250"/>
            <a:ext cx="1619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325" b="1">
                <a:solidFill>
                  <a:srgbClr val="C24A00"/>
                </a:solidFill>
                <a:latin typeface="Archivo"/>
                <a:ea typeface="Archivo"/>
                <a:cs typeface="Archivo"/>
              </a:defRPr>
            </a:pPr>
            <a:r>
              <a:rPr sz="2325" b="1">
                <a:solidFill>
                  <a:srgbClr val="C24A00"/>
                </a:solidFill>
                <a:latin typeface="Archivo"/>
                <a:ea typeface="Archivo"/>
                <a:cs typeface="Archivo"/>
              </a:rPr>
              <a:t>1989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F02DE33-854B-46A2-8F9A-154F601D9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571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WWW 제안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279F7EC-F6D5-4777-932E-CF2A05EB5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857625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088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088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CERN 정보 공유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60EC1AE-6187-4660-96E4-041A29A2C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3133725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141A725-9AEE-4D87-AB26-44195B759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000250"/>
            <a:ext cx="1619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325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2325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1990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E9410A6-EBDC-40BB-AFE3-8A347D73D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571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첫 서버·브라우저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4E4E6DF-4A58-478C-AF2C-30C1B0B7A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3857625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088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088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웹이 실제로 작동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F621363-B62F-4287-90F7-D1AB03790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3133725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A3BB451-DFC5-4729-9948-4C34DA499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5550" y="2000250"/>
            <a:ext cx="1619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325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2325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1993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5BDD9A3-3EE7-44E1-9F1B-B2629B39D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5550" y="2571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자유 공개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323BAFA-1B12-4D16-8A7A-DEE3E2CCD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5550" y="3857625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088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088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세계로 확산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4475E3A-3EF2-45C6-AA82-494562F3C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4810125"/>
            <a:ext cx="7905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01B2DA2-C7DF-4855-A9B3-66D5A83F5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895850"/>
            <a:ext cx="7524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6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이메일은 1971년 · 웹은 1989년</a:t>
            </a:r>
          </a:p>
          <a:p xmlns:a="http://schemas.openxmlformats.org/drawingml/2006/main">
            <a:pPr algn="ctr">
              <a:buNone/>
              <a:defRPr sz="16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6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인터넷 위의 서비스들은 서로 다른 시기에 등장했습니다.</a:t>
            </a:r>
          </a:p>
        </p:txBody>
      </p:sp>
    </p:spTree>
    <p:extLst>
      <p:ext uri="{BB962C8B-B14F-4D97-AF65-F5344CB8AC3E}">
        <p14:creationId xmlns:p14="http://schemas.microsoft.com/office/powerpoint/2010/main" val="1275925951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EB204BC-06FE-479F-8532-11825CE4D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0A4821-5091-4E22-89FF-57C446A17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38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BD2003-9A20-4590-9F03-DE73F57CD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0480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3D4D32-3343-475D-8655-F3AACAC5A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429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7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HTML·CSS·JavaScript가 더해지며 웹은 프로그램처럼 발전했습니다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E2E296-9C82-46A5-B828-2DEFE428D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66850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3209B4-941E-433A-A75D-6CA17861A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619750"/>
            <a:ext cx="1905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514C39-0746-4A50-813E-994815C84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619750"/>
            <a:ext cx="1905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F608C2-4BF0-47D9-A820-40C447050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695950"/>
            <a:ext cx="1752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HTML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B2A6A3-B134-4661-B9A2-AB813E401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962650"/>
            <a:ext cx="1752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내용과 구조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9D084B-59E8-47C9-B0B3-8C1DE952C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175" y="5619750"/>
            <a:ext cx="1905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8EE265-213B-48A8-8B0E-EA9BA5D62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175" y="5619750"/>
            <a:ext cx="1905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CA433E-54FE-43D7-8419-383899082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5695950"/>
            <a:ext cx="1752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CSS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0CFB31-FDD3-44D1-8505-7DADCD6C1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5962650"/>
            <a:ext cx="1752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색상과 배치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423D6A-A60E-4B52-901D-A60733632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5619750"/>
            <a:ext cx="1905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BE3383-0B49-43F2-9D4B-76EBA8F41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5619750"/>
            <a:ext cx="1905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545259-EF70-480B-8D6A-BB2EA89C3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695950"/>
            <a:ext cx="1752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JavaScript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BEFDD1-9507-4998-913F-406489DEF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962650"/>
            <a:ext cx="1752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클릭과 입력에 반응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AAF3B1-9225-4259-83AA-92EF72180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5619750"/>
            <a:ext cx="1905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B68AAF-91B1-4782-8FC5-7948AF2AE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5619750"/>
            <a:ext cx="1905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981F46-2F64-478A-B997-F046205F4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5695950"/>
            <a:ext cx="1752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웹 애플리케이션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2223A5-C43C-4A7C-AF58-02EA6D242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5962650"/>
            <a:ext cx="1752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서버·DB·API 연결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816B45-41FF-4FDA-B4C0-59A013577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3415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02-3 · 4쪽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66E7F7D-AAE0-4230-8E45-B9CD32FAE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825" b="0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06</a:t>
            </a:r>
          </a:p>
        </p:txBody>
      </p:sp>
      <p:pic>
        <p:nvPicPr>
          <p:cNvPr id="5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7580f40d4645b5"/>
          <a:stretch xmlns:a="http://schemas.openxmlformats.org/drawingml/2006/main"/>
        </p:blipFill>
        <p:spPr>
          <a:xfrm xmlns:a="http://schemas.openxmlformats.org/drawingml/2006/main">
            <a:off x="1771776" y="1619250"/>
            <a:ext cx="8648448" cy="3905250"/>
          </a:xfrm>
          <a:prstGeom xmlns:a="http://schemas.openxmlformats.org/drawingml/2006/main" prst="roundRect">
            <a:avLst>
              <a:gd name="adj" fmla="val 1951"/>
            </a:avLst>
          </a:prstGeom>
        </p:spPr>
      </p:pic>
    </p:spTree>
    <p:extLst>
      <p:ext uri="{BB962C8B-B14F-4D97-AF65-F5344CB8AC3E}">
        <p14:creationId xmlns:p14="http://schemas.microsoft.com/office/powerpoint/2010/main" val="3082031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46CE8A-4F6C-4413-AE7E-7EB0536FA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86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5AB99-487D-4A39-BF64-C3363820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38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5ACD2-B3B4-4D07-9198-C016A642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0480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241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AA1E21-E13B-466F-8F1E-188B1432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4295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https://는 사라진 것이 아니라 감춰진 것입니다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E424B4-D138-4388-990B-86ECBA70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66850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041F88-F8C9-4E35-B364-B2E333FA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3246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07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89A2B6-FF5A-4FCC-83B8-A46912E0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24600"/>
            <a:ext cx="438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02-3 · 5–6쪽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7E5AA9-FAD1-4BE3-91B5-AC01A933D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762125"/>
            <a:ext cx="466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실제 전체 주소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9AF2BE-6B0B-43F9-B33D-92B8C6BC0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95500"/>
            <a:ext cx="4857750" cy="8572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BFBFC"/>
          </a:solidFill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A55B29-B5B5-48F6-9379-ED7FFB2C9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286000"/>
            <a:ext cx="1476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C24A00"/>
                </a:solidFill>
                <a:latin typeface="IBM Plex Mono"/>
                <a:ea typeface="IBM Plex Mono"/>
                <a:cs typeface="IBM Plex Mono"/>
              </a:defRPr>
            </a:pPr>
            <a:r>
              <a:rPr sz="2100" b="1">
                <a:solidFill>
                  <a:srgbClr val="C24A00"/>
                </a:solidFill>
                <a:latin typeface="IBM Plex Mono"/>
                <a:ea typeface="IBM Plex Mono"/>
                <a:cs typeface="IBM Plex Mono"/>
              </a:rPr>
              <a:t>https://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B0428A-0F9E-4E8B-8953-CB16BFBA2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228600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875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www.google.co.kr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19E245-6A65-4047-9AF6-4C0E28AAE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762125"/>
            <a:ext cx="466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주소창에 보일 수 있는 모습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7761C2-E4B5-4603-BCE4-DEC838E54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095500"/>
            <a:ext cx="4857750" cy="8572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BFBFC"/>
          </a:solidFill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313239-58BA-45A2-AE53-6B69556CE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286000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875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www.google.co.kr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321EAE-88EF-4BEE-9289-91979D745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29000"/>
            <a:ext cx="48577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8C8ABF-83A6-4882-9FF7-24C6B1F0E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638550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C24A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C24A00"/>
                </a:solidFill>
                <a:latin typeface="Archivo"/>
                <a:ea typeface="Archivo"/>
                <a:cs typeface="Archivo"/>
              </a:rPr>
              <a:t>HTTP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C60EB1D-89E4-4C2E-9E46-C79E93516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162425"/>
            <a:ext cx="4286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브라우저의 요청과 서버의 응답을</a:t>
            </a:r>
          </a:p>
          <a:p xmlns:a="http://schemas.openxmlformats.org/drawingml/2006/main">
            <a:pPr algn="ctr">
              <a:buNone/>
              <a:defRPr sz="1425" b="0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어떻게 주고받을지 정한 약속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0C55D7F-B214-4A55-88EF-74D7827FC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429000"/>
            <a:ext cx="48577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2C3C365-51A1-43AD-A694-269995B67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638550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HTTPS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3B28411-2E0D-42F6-A08F-57717C5B9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162425"/>
            <a:ext cx="4286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HTTP 통신을 암호화해</a:t>
            </a:r>
          </a:p>
          <a:p xmlns:a="http://schemas.openxmlformats.org/drawingml/2006/main">
            <a:pPr algn="ctr">
              <a:buNone/>
              <a:defRPr sz="1425" b="0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보호하는 방식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8DE1994-3EFC-41FD-BEC3-613B521A2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429250"/>
            <a:ext cx="990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표시를 감춘 것과 주소에서 없어진 것은 다릅니다. 주소창을 누르거나 복사하면 전체 주소를 볼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12759259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46CE8A-4F6C-4413-AE7E-7EB0536FA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86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5AB99-487D-4A39-BF64-C3363820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38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5ACD2-B3B4-4D07-9198-C016A642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0480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241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AA1E21-E13B-466F-8F1E-188B1432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4295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요청 하나에는 응답 하나가 돌아옵니다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E424B4-D138-4388-990B-86ECBA70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66850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041F88-F8C9-4E35-B364-B2E333FA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3246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08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89A2B6-FF5A-4FCC-83B8-A46912E0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24600"/>
            <a:ext cx="438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02-3 · 7쪽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D104EC-A684-445D-AD57-B5CBE2BA0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47875"/>
            <a:ext cx="2857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50EE92-6AE3-4E16-AD7A-706AAC739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0505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1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1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브라우저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3C283E-1EE8-4A9D-8A2C-8CDA6C325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8194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20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주소·검색어를 보냄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4998E9-604C-4BCB-B583-5885DB7DA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047875"/>
            <a:ext cx="2857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96D017-EAD0-4F3E-B3C8-816E3CA89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30505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1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1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서버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C11B9E-6AF9-455F-9F31-48036AC74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8194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20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자료를 찾아 돌려줌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A232BD-9A9F-423E-BF8B-9E5F1C0BC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143125"/>
            <a:ext cx="438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C24A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C24A00"/>
                </a:solidFill>
                <a:latin typeface="IBM Plex Sans KR"/>
                <a:ea typeface="IBM Plex Sans KR"/>
                <a:cs typeface="IBM Plex Sans KR"/>
              </a:rPr>
              <a:t>① HTTPS 요청  →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0B59503-DE30-4B1C-B434-42CFDF280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876550"/>
            <a:ext cx="438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←  ② HTTPS 응답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C3E817-F638-40A5-A07B-E79D64D66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000500"/>
            <a:ext cx="2857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1E7C676-2402-48B1-B15D-A70362D83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17195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C24A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C24A00"/>
                </a:solidFill>
                <a:latin typeface="Archivo"/>
                <a:ea typeface="Archivo"/>
                <a:cs typeface="Archivo"/>
              </a:rPr>
              <a:t>1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F11A495-8B1E-460F-86CC-EF3453A10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552950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요청을 보낸다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BD6FA02-D07D-4760-8424-5593C1C4D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428625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7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rPr>
              <a:t>→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5F08D00-73A1-4C6B-AFB9-1A9479986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000500"/>
            <a:ext cx="2857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26BAF71-4E24-41CF-A63F-F64A11965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417195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C24A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C24A00"/>
                </a:solidFill>
                <a:latin typeface="Archivo"/>
                <a:ea typeface="Archivo"/>
                <a:cs typeface="Archivo"/>
              </a:rPr>
              <a:t>1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6446072-8A8B-48F5-A659-71E6B4FE3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4552950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응답이 돌아온다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69D1FC4-4DB8-4BC9-8296-88FFA7BC2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428625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75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rPr>
              <a:t>→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8687709-5B08-4F4F-91EE-9CA463C5D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000500"/>
            <a:ext cx="2857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860FFEA-05B5-4FAC-87B9-52F1FE27F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17195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C24A00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C24A00"/>
                </a:solidFill>
                <a:latin typeface="Archivo"/>
                <a:ea typeface="Archivo"/>
                <a:cs typeface="Archivo"/>
              </a:rPr>
              <a:t>끝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227156D-7507-4710-A68C-F89F890D1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552950"/>
            <a:ext cx="257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그 한 번의 주고받기가 끝난다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A5DBAA0-1092-4549-99D4-8063CDB30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276850"/>
            <a:ext cx="971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웹페이지 하나에는 여러 쌍이 생길 수 있지만, 각 쌍은 요청 한 번과 응답 한 번입니다.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0848144-4001-4FD2-BE23-5D0E0EE63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657850"/>
            <a:ext cx="9715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보통은 한 번의 요청에 한 번 응답하지만, WebSocket처럼 연결을 유지하며 계속 주고받는 방식도 있습니다.</a:t>
            </a:r>
          </a:p>
        </p:txBody>
      </p:sp>
    </p:spTree>
    <p:extLst>
      <p:ext uri="{BB962C8B-B14F-4D97-AF65-F5344CB8AC3E}">
        <p14:creationId xmlns:p14="http://schemas.microsoft.com/office/powerpoint/2010/main" val="127592595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46CE8A-4F6C-4413-AE7E-7EB0536FA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86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5AB99-487D-4A39-BF64-C3363820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38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5ACD2-B3B4-4D07-9198-C016A642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0480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241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AA1E21-E13B-466F-8F1E-188B1432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4295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사람은 컴퓨터에 일을 어떻게 적어 왔을까요?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E424B4-D138-4388-990B-86ECBA70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66850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041F88-F8C9-4E35-B364-B2E333FA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3246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09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89A2B6-FF5A-4FCC-83B8-A46912E0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24600"/>
            <a:ext cx="438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02-3 · 8쪽</a:t>
            </a:r>
          </a:p>
        </p:txBody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3c85aa7ebb47e7"/>
          <a:srcRect xmlns:a="http://schemas.openxmlformats.org/drawingml/2006/main" l="0" t="16738" r="0" b="167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" y="1762125"/>
            <a:ext cx="5048250" cy="3238500"/>
          </a:xfrm>
          <a:prstGeom xmlns:a="http://schemas.openxmlformats.org/drawingml/2006/main" prst="roundRect">
            <a:avLst>
              <a:gd name="adj" fmla="val 2353"/>
            </a:avLst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88B3F3-1AD5-4177-B31A-8FAA2D0D2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958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천공카드 · IBM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C10291-D3E1-465A-9797-661D92E4C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952625"/>
            <a:ext cx="4857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5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천공카드는</a:t>
            </a:r>
          </a:p>
          <a:p xmlns:a="http://schemas.openxmlformats.org/drawingml/2006/main">
            <a:pPr algn="l">
              <a:buNone/>
              <a:defRPr sz="25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5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프로그래밍 언어가 아닙니다.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7695B0-6C00-4C74-A8C7-23F58F4EA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28950"/>
            <a:ext cx="476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6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명령과 데이터를 구멍의 위치로 기록해</a:t>
            </a:r>
          </a:p>
          <a:p xmlns:a="http://schemas.openxmlformats.org/drawingml/2006/main">
            <a:pPr algn="l">
              <a:buNone/>
              <a:defRPr sz="16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6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컴퓨터에 넣던 물리적인 입력 매체입니다.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F054FB-1F44-4690-9BD7-F1B2BD93A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143375"/>
            <a:ext cx="4667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B9A574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5A5720-6EFC-4B10-84AE-12FA1231F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324350"/>
            <a:ext cx="8572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FB6435-F546-4FD1-9260-D9F4E6F08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419600"/>
            <a:ext cx="8572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4D34DD2-5776-46C7-A22C-D5D067237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4514850"/>
            <a:ext cx="8572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C9D4FBA-5274-4535-A0AE-DB3E63145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4324350"/>
            <a:ext cx="8572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21EE931-7639-42B5-A13B-84727E085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4419600"/>
            <a:ext cx="8572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3689A04-0970-4081-ABB6-8FFC5EC1F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4775" y="4514850"/>
            <a:ext cx="8572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DF43621-16E1-43E3-B544-8BB3F0FB9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24350"/>
            <a:ext cx="8572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AE80F3C-9AC7-4162-83CD-725CE0727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4419600"/>
            <a:ext cx="8572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337C7B4-D683-49DE-865F-B0E8299D6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4514850"/>
            <a:ext cx="8572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4CC020C-3998-4218-B9FC-633F22556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4324350"/>
            <a:ext cx="8572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DE18B90-03E0-4163-972B-C1414A9CF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419600"/>
            <a:ext cx="8572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E129B51-5A4C-4AAD-8A05-DC38DE463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4514850"/>
            <a:ext cx="8572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F2F353A-03CB-4CF0-B88E-85CDB0A85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24350"/>
            <a:ext cx="8572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53C5DB7-360A-43A2-82C3-DD1DD3F27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9775" y="4419600"/>
            <a:ext cx="8572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33C333A-7133-44B7-835C-F2030BF33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4514850"/>
            <a:ext cx="8572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CD9BB2E-B813-46AB-8A9C-DA02C8BCC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4324350"/>
            <a:ext cx="8572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8C4DCF1-2968-40F5-A617-058FB3E3E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4419600"/>
            <a:ext cx="8572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D56E00F-1C3F-4733-BDAA-712AC274F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82275" y="4514850"/>
            <a:ext cx="85725" cy="14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936A413-76FA-4157-A3E0-A6B1D68E8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61975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425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천공카드  →  기계어  →  어셈블리어  →  고급 언어  →  AI에 자연어 요청</a:t>
            </a:r>
          </a:p>
        </p:txBody>
      </p:sp>
    </p:spTree>
    <p:extLst>
      <p:ext uri="{BB962C8B-B14F-4D97-AF65-F5344CB8AC3E}">
        <p14:creationId xmlns:p14="http://schemas.microsoft.com/office/powerpoint/2010/main" val="127592595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46CE8A-4F6C-4413-AE7E-7EB0536FA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86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5AB99-487D-4A39-BF64-C3363820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38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5ACD2-B3B4-4D07-9198-C016A642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0480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241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AA1E21-E13B-466F-8F1E-188B1432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4295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언어는 해결하려는 일에 맞춰 등장했습니다 · 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E424B4-D138-4388-990B-86ECBA70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66850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041F88-F8C9-4E35-B364-B2E333FA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3246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10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89A2B6-FF5A-4FCC-83B8-A46912E0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24600"/>
            <a:ext cx="438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02-3 · 9쪽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342000-47E7-43F4-9700-37D7A53B7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2619375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386446-A942-4B7B-B999-C29B9E0F3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124075"/>
            <a:ext cx="609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2250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∑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7905F4-2BDD-4EDA-B3F7-C76014750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19400"/>
            <a:ext cx="552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04C0B7-6164-43BE-96C7-2239B03F9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81325"/>
            <a:ext cx="22764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275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1957 · FORTRAN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F05BFB-4ABF-415D-A936-B1FA707DF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381375"/>
            <a:ext cx="2276475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과학·수학·공학 계산을 식에 가깝게 표현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367C43-E642-4F35-9DDD-B9E609BFC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952625"/>
            <a:ext cx="2619375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71E6A7-E2D9-4487-BFE2-83736E7C2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2124075"/>
            <a:ext cx="609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2250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◇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5A7752-F092-47AF-B0CC-0FA026A4A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2819400"/>
            <a:ext cx="552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7600146-B774-471E-9A31-02A0227A5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2981325"/>
            <a:ext cx="22764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275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1958 · ALGOL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FD086B5-E389-4A5A-BB7B-EAB85535F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3381375"/>
            <a:ext cx="2276475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알고리즘을 구조적으로 표현하고 공유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D4430C8-F10B-4390-8B85-DFD6CD77C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52625"/>
            <a:ext cx="2619375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4BA4555-916B-457E-8E4E-0C68B319F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124075"/>
            <a:ext cx="609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C24A00"/>
                </a:solidFill>
                <a:latin typeface="Archivo"/>
                <a:ea typeface="Archivo"/>
                <a:cs typeface="Archivo"/>
              </a:defRPr>
            </a:pPr>
            <a:r>
              <a:rPr sz="2250" b="1">
                <a:solidFill>
                  <a:srgbClr val="C24A00"/>
                </a:solidFill>
                <a:latin typeface="Archivo"/>
                <a:ea typeface="Archivo"/>
                <a:cs typeface="Archivo"/>
              </a:rPr>
              <a:t>▤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24E3C2E-1ED3-43E5-8A4D-BE9D424DF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819400"/>
            <a:ext cx="552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7E85115-8BEC-47C3-B4AE-BCA6612AD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981325"/>
            <a:ext cx="22764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275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1959 · COBOL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78A7047-6CB5-4619-A525-90C033D3E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381375"/>
            <a:ext cx="2276475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기업 업무·대량 자료·급여·회계·금융 시스템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D620539-65C0-4685-A246-C39BCACFC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1952625"/>
            <a:ext cx="2619375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B433396-5AB5-42FA-A523-96417615C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2124075"/>
            <a:ext cx="609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2250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▦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F309F0E-F379-426A-8670-12F80C1FD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2819400"/>
            <a:ext cx="552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71E7164-88CB-4343-B7DE-0BA1A22D6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2981325"/>
            <a:ext cx="22764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275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1972 · C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E3565F3-AA7C-47A8-B0E7-3389BFCB3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3381375"/>
            <a:ext cx="2276475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운영체제와 하드웨어에 가까운 시스템 프로그램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ECE8F22-2969-44BF-955E-64CC747A6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476875"/>
            <a:ext cx="933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이름을 외우기보다, 왜 필요했고 어디에 쓰였는지 장면을 연결합니다.</a:t>
            </a:r>
          </a:p>
        </p:txBody>
      </p:sp>
    </p:spTree>
    <p:extLst>
      <p:ext uri="{BB962C8B-B14F-4D97-AF65-F5344CB8AC3E}">
        <p14:creationId xmlns:p14="http://schemas.microsoft.com/office/powerpoint/2010/main" val="127592595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46CE8A-4F6C-4413-AE7E-7EB0536FA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86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5AB99-487D-4A39-BF64-C3363820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38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5ACD2-B3B4-4D07-9198-C016A642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0480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241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AA1E21-E13B-466F-8F1E-188B1432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4295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언어는 해결하려는 일에 맞춰 등장했습니다 · 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E424B4-D138-4388-990B-86ECBA70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66850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041F88-F8C9-4E35-B364-B2E333FA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3246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11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89A2B6-FF5A-4FCC-83B8-A46912E0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24600"/>
            <a:ext cx="438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02-3 · 9쪽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4D5319-395E-4BF7-A50F-BEFE36810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57375"/>
            <a:ext cx="3524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B53DB5-A183-4DA7-89A5-5660EB1D7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09775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800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D80C76-73B1-4045-8C7B-CCA641F7C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2019300"/>
            <a:ext cx="2533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200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1985 · C++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EF76A1-43DD-4583-80AA-9E07258B6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2362200"/>
            <a:ext cx="25336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첫 상용 공개. 이후 고성능 프로그램과 게임 엔진에 널리 사용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AF480C-2358-45C9-9E58-B2D578EAE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1857375"/>
            <a:ext cx="3524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2E434F-5FD9-4EDA-B133-9AC27F594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2009775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C24A00"/>
                </a:solidFill>
                <a:latin typeface="Archivo"/>
                <a:ea typeface="Archivo"/>
                <a:cs typeface="Archivo"/>
              </a:defRPr>
            </a:pPr>
            <a:r>
              <a:rPr sz="1800" b="1">
                <a:solidFill>
                  <a:srgbClr val="C24A00"/>
                </a:solidFill>
                <a:latin typeface="Archivo"/>
                <a:ea typeface="Archivo"/>
                <a:cs typeface="Archivo"/>
              </a:rPr>
              <a:t>Py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E31152-A1DB-4E91-9C1C-66D675089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2075" y="2019300"/>
            <a:ext cx="2533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200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1991 · Python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459E264-F233-4998-A73F-A330582FC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2075" y="2362200"/>
            <a:ext cx="25336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읽기 쉬운 범용 언어·자동화·데이터·AI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600500E-1B6B-4B67-A0E7-C6F8B6587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857375"/>
            <a:ext cx="3524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F2EA59-0643-4601-A83D-0D3321A25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009775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800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J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75483A5-7CB5-4C5E-811F-29752535E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019300"/>
            <a:ext cx="2533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200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1995 · Java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52FCBBF-3BF3-4276-A42D-77FAE0F20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362200"/>
            <a:ext cx="25336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여러 환경에서 실행되는 서버·기업용 프로그램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A14DE2D-5E28-4402-9647-5BB4AB9E4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19500"/>
            <a:ext cx="3524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829BB4C-AB51-46FD-948D-3D53C233B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7190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800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JS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1F74459-1CAD-4E26-9A18-B5EDAC669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781425"/>
            <a:ext cx="2533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200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1995 · JavaScript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4E52FDB-5990-4484-B861-9A2AFEF6C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124325"/>
            <a:ext cx="25336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브라우저와 웹페이지의 움직임·상호작용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B9B156C-FC82-4DC1-AE97-DA2E22609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619500"/>
            <a:ext cx="3524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0069FD7-5F7C-4770-8E3F-98B6370B6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377190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800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#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83E2B10-F8D4-41CA-A7DB-6E30D8747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2075" y="3781425"/>
            <a:ext cx="2533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200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2000 · C#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DB77261-BB28-4B87-84F4-550930156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2075" y="4124325"/>
            <a:ext cx="25336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응용 프로그램과 Unity 기반 2D·3D 게임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45B3852-90FD-4954-BD94-32B17A808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619500"/>
            <a:ext cx="3524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B3E8AFE-FC2B-412C-9976-6B24F7BF4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77190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800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Aa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6CD7E99-4032-46E4-BB96-23657EE3D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3781425"/>
            <a:ext cx="2533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200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현재 · AI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F0DA0C5-0912-49E1-83EE-AD858C3DE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4124325"/>
            <a:ext cx="25336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t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0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자연어 요청을 기존 언어의 코드 작성·수정으로 연결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D41F746-22C4-4DFA-A425-79944992D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429250"/>
            <a:ext cx="1000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1985년은 C++의 첫 상용 공개 시점입니다. Java와 JavaScript는 이름이 비슷하지만 서로 다른 언어입니다.</a:t>
            </a:r>
          </a:p>
        </p:txBody>
      </p:sp>
    </p:spTree>
    <p:extLst>
      <p:ext uri="{BB962C8B-B14F-4D97-AF65-F5344CB8AC3E}">
        <p14:creationId xmlns:p14="http://schemas.microsoft.com/office/powerpoint/2010/main" val="127592595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46CE8A-4F6C-4413-AE7E-7EB0536FA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86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5AB99-487D-4A39-BF64-C3363820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38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5ACD2-B3B4-4D07-9198-C016A642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0480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241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AA1E21-E13B-466F-8F1E-188B1432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4295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같은 “2 + 3”도 사람에게 가까운 표현으로 바뀌었습니다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E424B4-D138-4388-990B-86ECBA70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66850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041F88-F8C9-4E35-B364-B2E333FA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3246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12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89A2B6-FF5A-4FCC-83B8-A46912E0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24600"/>
            <a:ext cx="438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02-3 · 10쪽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91B616-CA52-41B6-A664-23CDD2F3E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0975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111FDF-27C1-474F-BC26-4A51A3930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200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275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기계어 개념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AB1823-5687-4FD9-B33B-98E743264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1905000"/>
            <a:ext cx="7953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425" b="0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10110000 00000010 00000100 00000011 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C50C29-C4D0-4E2B-B21C-BC5030B9F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90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E40F30-A531-40B2-8FC2-4F76B8E4E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705100"/>
            <a:ext cx="200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275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어셈블리어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1A965B-E0E4-40A9-AF49-180AC297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686050"/>
            <a:ext cx="7953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425" b="0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mov eax, 2    /    add eax, 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70D40A-3391-4D85-8AA6-A17FF4D72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7185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4D13994-F5C9-422C-A581-8504DA0D8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486150"/>
            <a:ext cx="200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275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FORTRAN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1F0F793-8E36-422B-886B-95A165F92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467100"/>
            <a:ext cx="7953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425" b="0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PRINT *, 2 + 3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8E711DB-19F1-49E2-B428-83B182766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529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FEBCEDF-BE79-47B1-A597-383C9DF1E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267200"/>
            <a:ext cx="200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C24A00"/>
                </a:solidFill>
                <a:latin typeface="Archivo"/>
                <a:ea typeface="Archivo"/>
                <a:cs typeface="Archivo"/>
              </a:defRPr>
            </a:pPr>
            <a:r>
              <a:rPr sz="1275" b="1">
                <a:solidFill>
                  <a:srgbClr val="C24A00"/>
                </a:solidFill>
                <a:latin typeface="Archivo"/>
                <a:ea typeface="Archivo"/>
                <a:cs typeface="Archivo"/>
              </a:rPr>
              <a:t>Python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FCE3F6B-3C22-4E6C-A0D8-79D7960C4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248150"/>
            <a:ext cx="7953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425" b="0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print(2 + 3)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8EBE63F-1EDB-461D-9D72-7A4F09AC4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93395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3EC5141-6D55-4006-8BCC-89A0BA8E4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200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B1D21"/>
                </a:solidFill>
                <a:latin typeface="Archivo"/>
                <a:ea typeface="Archivo"/>
                <a:cs typeface="Archivo"/>
              </a:defRPr>
            </a:pPr>
            <a:r>
              <a:rPr sz="1275" b="1">
                <a:solidFill>
                  <a:srgbClr val="1B1D21"/>
                </a:solidFill>
                <a:latin typeface="Archivo"/>
                <a:ea typeface="Archivo"/>
                <a:cs typeface="Archivo"/>
              </a:rPr>
              <a:t>자연어 요청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C445573-902A-49E2-BE6F-153737601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029200"/>
            <a:ext cx="7953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2와 3을 더한 결과를 보여 주는 Python 프로그램을 만들어 줘.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97CFE9D-7678-4240-BDB4-2D1A617B4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753100"/>
            <a:ext cx="971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0과 1은 실제 실행 코드가 아니라 기계어가 읽기 어렵다는 점을 보여 주는 개념 이미지입니다.</a:t>
            </a:r>
          </a:p>
        </p:txBody>
      </p:sp>
    </p:spTree>
    <p:extLst>
      <p:ext uri="{BB962C8B-B14F-4D97-AF65-F5344CB8AC3E}">
        <p14:creationId xmlns:p14="http://schemas.microsoft.com/office/powerpoint/2010/main" val="127592595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46CE8A-4F6C-4413-AE7E-7EB0536FA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86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5AB99-487D-4A39-BF64-C3363820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38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5ACD2-B3B4-4D07-9198-C016A642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0480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241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AA1E21-E13B-466F-8F1E-188B1432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4295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저수준과 고수준은 무엇에 더 가까운가의 차이입니다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E424B4-D138-4388-990B-86ECBA70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66850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041F88-F8C9-4E35-B364-B2E333FA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3246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13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89A2B6-FF5A-4FCC-83B8-A46912E0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24600"/>
            <a:ext cx="438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02-3 · 10쪽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C756E3-A876-4785-B4BA-9A77DCEEB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52625"/>
            <a:ext cx="5095875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CC57CA-CE92-4E53-B141-0D22FAE39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33625"/>
            <a:ext cx="433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5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저수준 언어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EDA5C9-AFAF-459C-9B25-741953A5B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095625"/>
            <a:ext cx="433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57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하드웨어가 처리하는 방식에 가까움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07CFFA-9017-4922-9E52-3DA883CC0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762375"/>
            <a:ext cx="404812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세밀하게 다룰 수 있지만</a:t>
            </a:r>
          </a:p>
          <a:p xmlns:a="http://schemas.openxmlformats.org/drawingml/2006/main">
            <a:pPr algn="ctr">
              <a:buNone/>
              <a:defRPr sz="18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사람이 읽고 쓰기 어렵다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956897-7195-4187-8FF8-BF9D6A559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952625"/>
            <a:ext cx="5095875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210E4B-E958-4C4B-86FC-DAB075BB9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2333625"/>
            <a:ext cx="433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C24A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550" b="1">
                <a:solidFill>
                  <a:srgbClr val="C24A00"/>
                </a:solidFill>
                <a:latin typeface="IBM Plex Sans KR"/>
                <a:ea typeface="IBM Plex Sans KR"/>
                <a:cs typeface="IBM Plex Sans KR"/>
              </a:rPr>
              <a:t>고수준 언어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786155-B9BA-49EB-8742-A83D80CFF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3095625"/>
            <a:ext cx="4333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57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사람이 사용하는 식과 문장에 가까움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ABEA8C-0C6A-4B72-B5DD-FE07E5FB0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762375"/>
            <a:ext cx="404812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읽고 쓰기 쉽고</a:t>
            </a:r>
          </a:p>
          <a:p xmlns:a="http://schemas.openxmlformats.org/drawingml/2006/main">
            <a:pPr algn="ctr">
              <a:buNone/>
              <a:defRPr sz="18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실행 가능한 형태로 바꾸는 과정이 필요하다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5199F4B-A9CE-475A-89FB-82C6F3536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524500"/>
            <a:ext cx="914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사람이 컴퓨터 쪽으로 다가가던 시대에서, 도구가 사람 쪽으로 다가오는 시대로</a:t>
            </a:r>
          </a:p>
        </p:txBody>
      </p:sp>
    </p:spTree>
    <p:extLst>
      <p:ext uri="{BB962C8B-B14F-4D97-AF65-F5344CB8AC3E}">
        <p14:creationId xmlns:p14="http://schemas.microsoft.com/office/powerpoint/2010/main" val="127592595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46CE8A-4F6C-4413-AE7E-7EB0536FA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86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5AB99-487D-4A39-BF64-C3363820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38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5ACD2-B3B4-4D07-9198-C016A642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0480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241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AA1E21-E13B-466F-8F1E-188B1432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4295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AI는 자연어와 코드를 잇는 도구입니다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E424B4-D138-4388-990B-86ECBA70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66850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041F88-F8C9-4E35-B364-B2E333FA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3246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14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89A2B6-FF5A-4FCC-83B8-A46912E0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24600"/>
            <a:ext cx="438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02-3 · 11쪽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977A1F-F362-4941-998F-1CD437625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428875"/>
            <a:ext cx="242887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C21847-254A-4E26-88E5-D3F71DC3B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714625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사람의 요청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954192-21EB-400A-8C5D-FE4183D72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333750"/>
            <a:ext cx="2047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0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“점수의 평균을 계산해 줘.”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0FBF0D-BAF9-4763-8680-03F456CD6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048000"/>
            <a:ext cx="47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250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006216-8B85-4278-8F33-A47152AF6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428875"/>
            <a:ext cx="242887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7625A8-B063-4758-805D-96D1C835F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714625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C24A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00" b="1">
                <a:solidFill>
                  <a:srgbClr val="C24A00"/>
                </a:solidFill>
                <a:latin typeface="IBM Plex Sans KR"/>
                <a:ea typeface="IBM Plex Sans KR"/>
                <a:cs typeface="IBM Plex Sans KR"/>
              </a:rPr>
              <a:t>AI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A15366-5B90-403B-B9E1-AB28D63F0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333750"/>
            <a:ext cx="2047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0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요청을 Python 코드로 연결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BED0EA-1AD0-4B59-8D31-0FA1152FE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3048000"/>
            <a:ext cx="47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250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762B0F-47D4-46E3-B824-EEE2B5AFB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28875"/>
            <a:ext cx="242887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3FF1449-C9FB-4AEB-A10B-F4C799F0E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714625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Python 코드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2043CEB-3BCF-4395-BFAE-BF909A244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333750"/>
            <a:ext cx="2047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275" b="0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print((82+91+76)/3)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8E263E2-B2E0-4609-A62D-BE7925B80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0"/>
            <a:ext cx="47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250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rPr>
              <a:t>→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26211D5-BF15-44F8-834E-B237893AB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428875"/>
            <a:ext cx="242887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05F6541-03C5-4B94-A8DF-07273D623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714625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80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컴퓨터 실행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5531C41-B459-4D77-B7A8-66558DB5C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333750"/>
            <a:ext cx="2047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5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83.0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C28B558-0F71-473F-8B3A-5DA991F4F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000625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무엇을 만들지 · 어떤 결과가 필요한지 · 무엇을 확인할지 분명하게 설명할수록 정확해집니다.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334F580-0E94-4398-BC76-77D345025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619750"/>
            <a:ext cx="838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AI가 코드를 작성해도 실제로 실행되는 것은 프로그래밍 언어의 코드입니다.</a:t>
            </a:r>
          </a:p>
        </p:txBody>
      </p:sp>
    </p:spTree>
    <p:extLst>
      <p:ext uri="{BB962C8B-B14F-4D97-AF65-F5344CB8AC3E}">
        <p14:creationId xmlns:p14="http://schemas.microsoft.com/office/powerpoint/2010/main" val="127592595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46CE8A-4F6C-4413-AE7E-7EB0536FA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86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75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5AB99-487D-4A39-BF64-C3363820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382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9525">
            <a:solidFill>
              <a:srgbClr val="1B1D21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5ACD2-B3B4-4D07-9198-C016A642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0480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241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975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975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02-3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AA1E21-E13B-466F-8F1E-188B1432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4295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8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주소 한 줄에서 AI까지 세 문장으로 정리합니다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E424B4-D138-4388-990B-86ECBA70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66850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041F88-F8C9-4E35-B364-B2E333FA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3246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Archivo"/>
                <a:ea typeface="Archivo"/>
                <a:cs typeface="Archivo"/>
              </a:defRPr>
            </a:pPr>
            <a:r>
              <a:rPr sz="900" b="1">
                <a:solidFill>
                  <a:srgbClr val="6C7078"/>
                </a:solidFill>
                <a:latin typeface="Archivo"/>
                <a:ea typeface="Archivo"/>
                <a:cs typeface="Archivo"/>
              </a:rPr>
              <a:t>15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89A2B6-FF5A-4FCC-83B8-A46912E0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24600"/>
            <a:ext cx="438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68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02-3 · 12쪽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8F8BCE-3F2B-4265-98EF-29009CD26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79070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6B684E-2687-499F-84E4-E80FA800E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79070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FC3E08-9A09-40E2-8FF6-DADEA62F4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752600"/>
            <a:ext cx="9620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인터넷은 연결 기반이고, WWW는 주소와 링크로 정보를 보는 방식입니다.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A2E0D2-4A67-4015-8294-0E5ABA829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790825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6B9DA2-3190-4C24-8515-A1535C933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790825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BC500C-A024-4AFA-B43B-8E1A78095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752725"/>
            <a:ext cx="9620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브라우저가 HTTP·HTTPS로 요청하면 서버가 응답합니다.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9B986D-3667-4491-8F7B-5B4C8852D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7909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4FEFE7-E182-474B-9F14-FE14CC9B6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79095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2100" b="1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DF0F979-198D-4849-9CD6-720522F5E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752850"/>
            <a:ext cx="9620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7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프로그래밍 표현은 사람에게 가까워졌고, 지금은 AI에 자연어로 코드 작성을 요청합니다.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4EDEBF9-6964-42EA-AEA2-16D8004DF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14900"/>
            <a:ext cx="10668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E3E7"/>
          </a:solidFill>
          <a:ln xmlns:a="http://schemas.openxmlformats.org/drawingml/2006/main" w="9525">
            <a:solidFill>
              <a:srgbClr val="E0E3E7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6D18FBC-0959-4321-B15D-0F16716EF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095875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C24A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50" b="1">
                <a:solidFill>
                  <a:srgbClr val="C24A00"/>
                </a:solidFill>
                <a:latin typeface="IBM Plex Sans KR"/>
                <a:ea typeface="IBM Plex Sans KR"/>
                <a:cs typeface="IBM Plex Sans KR"/>
              </a:rPr>
              <a:t>확인 질문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FF888AB-14A1-4A0C-8573-8F26FF1D1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048250"/>
            <a:ext cx="857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19050" rIns="38100" bIns="19050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50" b="0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www는 무엇의 줄임말인가?  ·  ARPANET과 WWW는 무엇이 다른가?  ·  같은 계산의 표현은 어떻게 달라졌는가?</a:t>
            </a:r>
          </a:p>
        </p:txBody>
      </p:sp>
    </p:spTree>
    <p:extLst>
      <p:ext uri="{BB962C8B-B14F-4D97-AF65-F5344CB8AC3E}">
        <p14:creationId xmlns:p14="http://schemas.microsoft.com/office/powerpoint/2010/main" val="12759259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2026-08-31T13:58:23.3070000Z</dcterms:created>
  <dcterms:modified xsi:type="dcterms:W3CDTF">2026-08-31T13:58:23.3070000Z</dcterms:modified>
</coreProperties>
</file>