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8" d="100"/>
          <a:sy n="148" d="100"/>
        </p:scale>
        <p:origin x="216" y="1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5257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[0–2분] 표지 — 지난 시간 잇기
지난 시간에 환경을 만들고, 값 하나를 놓고 비교해서 판단을 내려 봤습니다. 72점이 60점 이상인가, True인가 False인가.
그런데 실제로는 값이 하나인 경우가 거의 없습니다. 반 전체 점수, 동아리 부원 전체, 하루의 시간표. 오늘은 그 여러 값을 어떻게 묶어 두는지를 봅니다.
방법은 두 가지입니다. 순서로 묶는 것과 이름으로 묶는 것. 오늘 끝나면 "이 정보는 어느 쪽에 담아야 하지" 를 스스로 정할 수 있게 됩니다.
[진행 메모]
오늘은 설치가 없다. 3-1에서 만든 .venv 와 커널을 그대로 쓴다. 03 폴더가 없어진 학생이 있으면 지금 확인한다.
3-1에서 커널이 안 잡혔던 학생은 시작 전에 먼저 잡아 준다. 「09 교사용 설치·오류 대응 카드」 C5b.
[시간 계획 — 학생 화면에는 표시하지 않는다]
0–2 표지 / 2–5 왜 묶는가 / 5–9 list / 9–11 0은 무슨 뜻 / 11–15 거리로 읽기
15–17 마지막 번호 / 17–20 IndexError / 20–22 경계 / 22–26 dict / 26–28 dict 그림 / 28–31 두 가지 비교
31–36 워크시트① / 36–42 워크시트② / 42–44 표가 된다 / 44–45 마무리
※ 워크시트 두 개가 이 차시의 주 활동이다. 앞이 밀리면 §5(거리)와 §8(경계)을 줄이고 워크시트를 지킨다.
※ 워크시트②는 6주차 서비스 계획서에서 다시 쓴다. 반드시 완성해서 저장하게 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[2–5분] 이름을 하나씩 붙이다 보면
(왼쪽 코드를 가리키며) 국어, 영어, 수학 점수를 담으려면 이름을 세 개 지어야 합니다. 여기까지는 할 만합니다.
그런데 우리 반이 여덟 명이면요? 이름이 몇 개 필요할까요. 반이 세 개면요? 학년 전체면요?
값이 많아지는 게 문제가 아니라, 값마다 이름을 지어 주는 일 자체가 감당이 안 되는 겁니다. 이름을 짓다가 시간이 다 갑니다.
그래서 하나로 묶어 두고, 필요할 때 꺼내 쓰는 방법을 씁니다. 오늘 배울 게 그겁니다.
[예상 질문]
Q. 그냥 이름 많이 지으면 안 되나요?
A. 됩니다. 다만 사람이 몇 명인지 미리 모를 때는 이름을 몇 개 지어야 할지도 모릅니다. 묶어 두면 몇 개든 상관없어집니다.
[진행 메모]
여기서 문법을 먼저 꺼내지 않는다. "왜 묶어야 하는가" 를 학생이 납득한 뒤에 list 를 보여 준다.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[5–9분] list — 순서로 묶는다
대괄호를 열고, 값을 쉼표로 나열하고, 대괄호를 닫습니다. 이게 list 입니다.
(상자 그림을 가리키며) 이렇게 보면 됩니다. scores 라는 이름 하나에 값 네 개가 순서대로 들어 있습니다. 이름은 하나인데 값은 네 개예요.
교과서 4쪽에 있는 대로 직접 쳐 보세요. 그리고 print(scores) 로 통째로 한 번 찍어 보세요. 대괄호까지 그대로 나옵니다.
(band 를 가리키며) 개발하는 사람들은 이걸 배열, array 라고도 부릅니다. AI한테 물어보면 둘 중 아무 이름으로나 대답할 텐데, 같은 겁니다. 놀라지 마세요.
[예상 질문]
Q. 숫자 말고 글자도 넣을 수 있나요?
A. 됩니다. 이름 목록도 list 로 만듭니다. 워크시트에서 그런 경우가 나옵니다.
[진행 메모]
직접 치게 한다. 여기서 손을 안 움직이면 뒤의 번호 이야기가 안 들어간다.
따옴표·대괄호를 한글 상태로 치는 실수가 나온다. 입력기 상태를 먼저 확인시킨다.
[썰 — 시간이 남을 때만]
줄을 서면 사람마다 "몇 번째" 가 정해진다. list 도 똑같다. 값을 넣는 순간 자리가 정해지고, 그 자리는 내가 안 바꾸면 안 바뀐다.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[9–11분] 값을 한 가지만 가져오려면?
네 값을 한 줄로 묶어 뒀습니다. 그런데 그중 하나만 쓰고 싶으면 어떻게 할까요?
대괄호 안에 번호를 적습니다. scores[0] 을 찍어 보니 72가 나왔습니다. 맨 앞의 값이죠.
(멈추고) 그럼 여기 0 은 무슨 뜻일까요? 옆 사람이랑 잠깐 얘기해 보세요.
(답을 듣는다)
"첫 번째" 라는 답 나왔죠. 그렇게 읽어도 지금은 답이 맞습니다. 그런데 그렇게 읽으면 조금 뒤에 반드시 틀립니다. 왜 그런지 지금부터 봅니다.
[예상 질문]
Q. 왜 1부터 안 세요? 불편한데요.
A. 불편한 게 맞습니다. 그런데 이유가 있습니다. 다음 장에서 봅니다.
[진행 메모]
**학생 답을 반드시 먼저 듣는다.** "첫 번째" 라는 답을 틀렸다고 하지 않는다. 지금 지워 버리면 다음 장의 설명이 교정이 아니라 암기가 된다.
답이 안 나오면 그냥 넘어간다. 침묵을 오래 끌지 않는다.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[11–15분] 번호가 아니라 거리다
(자 그림을 가리키며) 자를 대고 길이를 잴 때 어디에 맞추죠? 1cm 에 맞추지 않죠. 0cm 에 맞춥니다.
0은 "첫 번째 눈금" 이 아닙니다. **아무 데도 안 갔다** 는 뜻입니다. 시작점이죠.
list 도 똑같습니다. scores[0] 은 "첫 번째 값" 이 아니라 **맨 앞에서 0칸 떨어진 값** 입니다. 안 움직였으니까 맨 앞에 있는 거죠.
scores[1] 은 맨 앞에서 한 칸. scores[2] 는 두 칸.
이렇게 읽으면 뒤에 나오는 게 전부 풀립니다. 번호가 아니라 거리다. 이것만 기억하세요.
[예상 질문]
Q. 그럼 왜 하필 거리로 만들었어요?
A. 컴퓨터가 값을 찾는 방식이 실제로 그렇습니다. 시작 위치에서 몇 칸 떨어졌는지로 찾아갑니다.
[진행 메모]
이 장이 3-2에서 가장 중요한 개념 장이다. 여기가 안 되면 다음 두 장이 전부 암기가 된다.
교과서 7쪽의 자 그림을 같이 펴게 한다. 화면만 보게 하지 않는다.
[썰 — 시간이 남을 때만]
건물 층수도 나라마다 다르다. 한국은 1층부터 세고, 유럽 여러 나라는 지상층을 0층이라 부르고 그 위가 1층이다. 0층은 "안 올라갔다" 는 뜻이다. 프로그래밍의 0도 그 감각에 가깝다.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[15–17분] 값이 4개면 마지막은 3
자, 그럼 확인해 봅시다. 여기 값이 몇 개죠? 네 개.
마지막 값 68 의 번호는 몇 번일까요? (답을 듣는다) 3번입니다.
**개수는 4, 마지막 번호는 3.** 하나 작습니다. 0부터 셌으니까요.
왜 그런지는 아까 배웠죠. 68 은 맨 앞에서 세 칸 떨어져 있습니다. 네 칸이 아니라요.
그러면 scores[4] 는 뭘까요? 네 칸 떨어진 곳. 그런데 거기엔 아무것도 없습니다. 없는 자리를 부르는 겁니다.
[예상 질문]
Q. 마지막 값을 꺼내려면 항상 개수를 세야 해요?
A. 지금은 그렇습니다. 더 편한 방법이 있는데, 그건 나중에 나옵니다. 오늘은 세는 걸로 합니다.
[진행 메모]
"개수보다 하나 작다" 를 규칙으로 외우게 하지 않는다. 거리로 읽으면 자동으로 나오는 결과라는 걸 한 번 더 짚는다.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[17–20분] 없는 자리를 부르면
그럼 진짜로 없는 자리를 불러 봅시다. print(scores[4]) 를 실행해 보세요.
빨간 글씨가 잔뜩 나오죠. 당황하지 마세요. **저 긴 글은 다 안 읽어도 됩니다.** 마지막 줄만 봅니다.
IndexError: list index out of range.
두 부분만 보면 됩니다. IndexError — 번호에 문제가 있다. out of range — 범위를 벗어났다. 그러니까 "번호가 범위를 넘었다" 는 말이에요.
오류 문장은 겁주려고 나오는 게 아니라 **어디가 잘못됐는지 알려 주려고** 나옵니다. 앞으로 오류가 나오면 마지막 줄부터 보세요.
[예상 질문]
Q. 오류 나면 뭐가 망가진 건가요?
A. 아무것도 안 망가집니다. 그 줄이 실행이 안 됐을 뿐입니다. 고쳐서 다시 실행하면 됩니다.
[진행 메모]
**일부러 오류를 내는 장이다.** 학생이 오류를 무서워하지 않게 만드는 게 목적이다. 빨간 글씨가 떴을 때 교사가 당황하지 않는 모습을 보이는 것이 그대로 전달된다.
학생 화면마다 오류 문장 길이가 다르다. 마지막 줄을 손가락으로 짚어 준다.
교과서 10쪽에 같은 화면이 있다. 거기 표시된 두 부분을 같이 본다.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[20–22분] 하나 차이로 갈리는 자리
지난 시간에 이런 걸 봤죠. 59는 False, 60은 True, 61도 True. 60이라는 경계에서 갈렸습니다.
오늘도 똑같습니다. scores[3] 은 68이 나오고, scores[4] 는 오류가 납니다. 하나 차이로 갈렸죠.
**프로그램에서 사람이 가장 많이 틀리는 곳이 이런 경계입니다.** 한 칸 차이. 등호 하나 차이.
기호를 외웠느냐가 아니라, 경계에서 어느 쪽에 들어가는지를 따져 볼 수 있느냐가 중요합니다. 지난 시간에 한 것과 오늘 한 것이 같은 이야기예요.
[진행 메모]
3-1과 3-2를 잇는 장이다. 두 차시가 따로 노는 게 아니라는 걸 여기서 한 번 묶어 준다.
시간이 밀리면 이 장은 한 문장으로 줄인다. "지난 시간 60점 경계랑 같은 이야기입니다."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[22–26분] dict — 이름으로 찾는다
이번엔 다른 경우입니다. 친구 한 명의 정보를 담는다고 해 봅시다. 이름, 점수, 통과 여부.
이걸 list 로 담으면 어떻게 될까요? ["민준", 85, True] 이렇게요. 그럼 0번이 이름, 1번이 점수, 2번이 통과. 이걸 다 외워야 합니다. 항목이 열 개면요?
그래서 이럴 땐 번호 대신 **이름표** 를 붙입니다. 이게 dict 입니다.
(코드를 가리키며) 중괄호를 열고, 이름표와 값을 콜론으로 짝지어서, 쉼표로 나열합니다. name 에는 민준, score 에는 85.
꺼낼 땐 student["name"] 이라고 씁니다. 번호를 세지 않아요. 이름표를 적으면 바로 나옵니다.
교과서 14쪽에 한 줄씩 뜯어 놓은 게 있습니다. 중괄호, 콜론, 따옴표가 각각 무슨 역할인지 거기서 확인하세요.
[예상 질문]
Q. 이름표에 한글 써도 돼요?
A. 됩니다. 그런데 영어 소문자로 쓰는 게 관행입니다. 나중에 다른 도구랑 붙일 때 편합니다.
Q. 순서가 중요한가요?
A. dict 는 순서로 찾지 않습니다. 이름표로 찾으니까 순서를 바꿔 써도 똑같이 나옵니다.
[진행 메모]
중괄호 { } 와 대괄호 [ ] 를 헷갈린다. 화면에서 두 코드를 나란히 놓고 괄호 모양을 짚어 준다.
콜론을 빠뜨리는 실수가 가장 많다. 오류가 나면 콜론부터 보게 한다.
따옴표 안의 이름표와 밖의 변수 이름을 헷갈리는 학생이 있다. student 는 따옴표 없이, "name" 은 따옴표 안에.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[26–28분] 번호를 세지 않고 이름으로 연다
(그림을 가리키며) 서랍 세 칸에 이름표가 붙어 있습니다. name, score, passed. 방금 코드에서 본 그 이름표들이죠.
score 를 꺼내고 싶으면 어떻게 할까요? 세지 않습니다. 이름표를 보고 곧장 그 서랍을 엽니다. 그게 student["score"] 입니다.
list 였다면 앞에서부터 셌어야 합니다. 몇 번째인지 알고 있어야 하고요.
그리고 dict 라는 이름 말인데요, dictionary 를 줄인 말입니다. 사전이요. 사전에서 낱말을 찾을 때 몇 번째 쪽인지 세지 않죠. 낱말 자체로 찾습니다. dict 도 똑같습니다.
[예상 질문]
Q. student.name 처럼 점으로는 안 되나요?
A. 안 된다. AttributeError 가 난다. 점은 「그 물건이 원래 가지고 있는 것」을 꺼낼 때 쓴다 — 3-1 의 sys.executable 이 그것이다. 대괄호는 「내가 안에 넣어 둔 값」을 꺼낼 때 쓴다. 물어보는 학생이 있을 때만 답하고, 먼저 꺼내지 않는다.
[진행 메모]
2분을 넘기지 않는다. 앞 장에서 코드로 이미 봤고, 여기는 그림으로 굳히는 자리다.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[28–31분] 다른 것은 찾는 방법이다
정리해 봅시다. 둘 다 여러 값을 묶는 건 같습니다. **다른 건 찾는 방법입니다.**
list 는 순서와 위치로 찾습니다. 같은 종류가 여러 개 늘어설 때 씁니다. 점수 여러 개, 이름 여러 개.
dict 는 이름과 의미로 찾습니다. 한 대상의 서로 다른 항목일 때 씁니다. 한 사람의 이름과 점수와 반.
(band 를 가리키며) 어느 쪽을 쓸지는 **담을 정보가 정합니다.** 문법이 정하는 게 아니에요. 이게 오늘 남길 한 문장입니다.
그럼 이제 직접 골라 보겠습니다.
[예상 질문]
Q. 둘 다 되는 경우도 있나요?
A. 있습니다. 그럴 땐 나중에 꺼내 쓸 때 뭐로 찾을지를 생각해 보세요. 순서로 찾을 것 같으면 list, 이름으로 찾을 것 같으면 dict.
[진행 메모]
워크시트로 넘어가기 직전이다. 여기서 판단 기준을 명확하게 주고 넘어가야 워크시트가 굴러간다.
"같은 종류 여럿" 대 "한 대상의 여러 항목" — 이 두 마디를 칠판에 남겨 둔다.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[31–36분] 워크시트 ① 어디에 담을까
여덟 개 있습니다. 각각 list 가 맞을지 dict 가 맞을지 고르고, **왜 그렇게 골랐는지 한 줄씩** 적으세요.
정답을 외우는 활동이 아닙니다. 이유를 적는 게 이 활동입니다. 이유가 말이 되면 답이 좀 갈려도 괜찮습니다.
5분 드립니다. 다 못 하면 못 한 대로 두고, 앞에서 몇 개 같이 봅니다.
(5분 뒤 — 2번과 3번을 같이 본다)
2번, 친구 한 명의 이름·반·연락 방법. 한 사람의 서로 다른 항목이죠. dict.
3번, 동아리 부원 이름 전체. 같은 종류가 여러 개 늘어서죠. list.
[예상 질문]
Q. 7번 순위는요? 순서가 있으니까 list 아닌가요?
A. 그렇게 읽으면 맞습니다. 다만 "과목 이름과 순위" 를 짝지어 담고 싶으면 dict 도 됩니다. 무엇을 담을지에 따라 갈립니다.
[진행 메모]
돌아다니면서 이유 칸이 비어 있는 학생을 먼저 챙긴다. 답만 적고 이유를 안 적으면 이 활동은 안 한 것이다.
시간이 밀렸으면 여덟 개 중 2·3·4·6번만 하게 한다. list 와 dict 가 두 번씩 나온다.
빨리 끝낸 학생은 8번의 답을 dict 로도 만들어 보게 한다.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[36–42분] 워크시트 ② 나를 이름표 묶음으로
이번엔 자기 자신을 dict 로 적어 봅니다. 이름표는 영어 소문자로, 값과 함께, 그리고 왜 그 항목이 필요한지까지.
**항목은 다섯 개 이하로 하세요.** 많이 적는 게 잘하는 게 아닙니다. 무엇을 뺄지 고르는 것도 이 활동입니다.
(band 를 가리키며) 하나 반드시 지킬 것. 다른 사람이 봐도 괜찮은 항목만 적으세요. 비밀번호, 연락처, 집 주소는 적지 않습니다.
다 적었으면 교과서 19쪽처럼 실제 코드로 옮겨서 실행해 보세요. student["name"] 으로 꺼내지는지 확인하고요.
이 워크시트는 **6주차에 다시 씁니다.** 자기 서비스가 무엇을 기억해야 하는지 정할 때 그대로 가져다 씁니다. 03 폴더에 저장해 두세요.
[예상 질문]
Q. 뭘 적어야 할지 모르겠어요.
A. 자기소개할 때 말하는 것부터 적어 보세요. 이름, 학년, 좋아하는 것.
[진행 메모]
개인정보 경계를 가볍게 넘기지 않는다. 한 번 말하고 넘어가지 말고, 돌아다니면서 실제로 확인한다.
이름표를 한글로 적은 학생은 그냥 두고, 대신 영어로도 한 번 바꿔 보게 한다. 틀린 게 아니다.
6주차 연결을 반드시 말한다. 이 활동이 오늘로 끝나는 게 아니라는 걸 알면 성의가 달라진다.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[42–44분] 묶음이 여러 개면 표가 된다
마지막으로 하나만 더 보겠습니다.
방금 각자 자기를 dict 하나로 만들었죠. 그럼 우리 반 여덟 명이면 dict 가 여덟 개입니다. 그걸 list 로 묶으면요?
(코드와 표를 나란히 가리키며) 이렇게 됩니다. 그리고 이걸 옆으로 돌려 보면 — **표** 예요.
이름표가 표의 열 이름이 되고, 묶음 하나가 표의 한 행이 됩니다.
다음 주에 표를 다루는 도구를 씁니다. 그때 다루는 표가 지금 여러분이 만든 이 모양입니다. 새로운 걸 배우는 게 아니라 오늘 만든 걸 편하게 다루는 도구를 가져오는 거예요.
[진행 메모]
새 문법을 가르치는 장이 아니다. **4주차로 넘어가는 다리** 다. 학생이 직접 치게 하지 않는다. 보여 주고 넘어간다.
시간이 밀렸으면 표 그림만 보여 주고 한 문장으로 끝낸다.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[44–45분] 마무리
오늘 남길 건 하나입니다. **담을 정보의 모양이 구조를 정한다.**
list 냐 dict 냐를 문법으로 고르는 게 아니라, 담을 게 무엇인지 보고 고르는 겁니다.
그리고 하나 더. 번호 0은 첫 번째가 아니라 맨 앞에서 0칸입니다. 이거 하나만 기억하면 앞으로 번호 때문에 틀릴 일이 확 줄어듭니다.
오늘 채운 워크시트 두 개는 03 폴더에 저장해 두세요. 6주차에 다시 엽니다.
다음 시간에는 이렇게 묶은 값을 **그림으로 바꾸는 도구** 를 가져와 씁니다.
[진행 메모]
3주차에 만든 환경(.venv, 커널)은 4주차에 그대로 쓴다. **03 폴더를 지우지 말라고 반드시 안내한다.**
워크시트②를 못 끝낸 학생은 다음 시간 전까지 채워 오게 한다. 6주차에 쓸 재료다.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3회 · 둘째 차시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여러 값을 묶는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두 가지 방법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530352" y="356616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순서로 묶는 방법과 이름으로 묶는 방법.</a:t>
            </a:r>
            <a:endParaRPr lang="en-US" sz="1900" dirty="0"/>
          </a:p>
          <a:p>
            <a:pPr marL="0" indent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어느 쪽을 쓸지는 담을 정보가 정합니다.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1쪽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이름을 하나씩 붙이다 보면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2쪽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874520"/>
            <a:ext cx="5669280" cy="1554480"/>
          </a:xfrm>
          <a:prstGeom prst="roundRect">
            <a:avLst>
              <a:gd name="adj" fmla="val 2941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768096" y="2057400"/>
            <a:ext cx="519379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korean_score = 82</a:t>
            </a:r>
            <a:endParaRPr lang="en-US" sz="1600" dirty="0"/>
          </a:p>
          <a:p>
            <a:pPr marL="0" indent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english_score = 91</a:t>
            </a:r>
            <a:endParaRPr lang="en-US" sz="1600" dirty="0"/>
          </a:p>
          <a:p>
            <a:pPr marL="0" indent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math_score  = 76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30352" y="3611880"/>
            <a:ext cx="56692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100"/>
              </a:lnSpc>
              <a:buNone/>
            </a:pPr>
            <a:r>
              <a:rPr lang="en-US" sz="21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우리 반 여덟 명이면?</a:t>
            </a:r>
            <a:endParaRPr lang="en-US" sz="2100" dirty="0"/>
          </a:p>
          <a:p>
            <a:pPr marL="0" indent="0">
              <a:lnSpc>
                <a:spcPts val="3100"/>
              </a:lnSpc>
              <a:buNone/>
            </a:pPr>
            <a:r>
              <a:rPr lang="en-US" sz="21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학년 전체면?</a:t>
            </a:r>
            <a:endParaRPr lang="en-US" sz="2100" dirty="0"/>
          </a:p>
        </p:txBody>
      </p:sp>
      <p:pic>
        <p:nvPicPr>
          <p:cNvPr id="13" name="Image 0" descr="/home/claude/w5/교과서_배포/assets/img/03-2-04-too-many-nam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5204" y="1874520"/>
            <a:ext cx="5071872" cy="2852928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530352" y="48920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2"/>
          <p:cNvSpPr/>
          <p:nvPr/>
        </p:nvSpPr>
        <p:spPr>
          <a:xfrm>
            <a:off x="731520" y="48920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값이 많아지면 이름을 짓는 것 자체가 일이 된다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30352" y="557784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하나로 묶어 두고 필요할 때 꺼내는 방법을 쓴다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list — 순서로 묶는다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3–4쪽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874520"/>
            <a:ext cx="11128248" cy="868680"/>
          </a:xfrm>
          <a:prstGeom prst="roundRect">
            <a:avLst>
              <a:gd name="adj" fmla="val 5263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768096" y="2057400"/>
            <a:ext cx="10652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570"/>
              </a:lnSpc>
              <a:buNone/>
            </a:pPr>
            <a:r>
              <a:rPr lang="en-US" sz="21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scores = [72, 85, 90, 68]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2194560" y="3063240"/>
            <a:ext cx="1943100" cy="1280160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2194560" y="3063240"/>
            <a:ext cx="19431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72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4137660" y="3063240"/>
            <a:ext cx="1943100" cy="1280160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3"/>
          <p:cNvSpPr/>
          <p:nvPr/>
        </p:nvSpPr>
        <p:spPr>
          <a:xfrm>
            <a:off x="4137660" y="3063240"/>
            <a:ext cx="19431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85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6080760" y="3063240"/>
            <a:ext cx="1943100" cy="1280160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6080760" y="3063240"/>
            <a:ext cx="19431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90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8023860" y="3063240"/>
            <a:ext cx="1943100" cy="1280160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/>
          <p:nvPr/>
        </p:nvSpPr>
        <p:spPr>
          <a:xfrm>
            <a:off x="8023860" y="3063240"/>
            <a:ext cx="19431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68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530352" y="484632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 하나에 값 네 개가 들어 있다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30352" y="553212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Text 20"/>
          <p:cNvSpPr/>
          <p:nvPr/>
        </p:nvSpPr>
        <p:spPr>
          <a:xfrm>
            <a:off x="731520" y="553212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개발에서는 배열(array)이라고도 부른다. AI가 둘 중 어느 이름으로 말해도 같은 것이다.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값을 한 가지만 가져오려면?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783080"/>
            <a:ext cx="11128248" cy="1188720"/>
          </a:xfrm>
          <a:prstGeom prst="roundRect">
            <a:avLst>
              <a:gd name="adj" fmla="val 4000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768096" y="1911096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묶어 두었으니 하나만 꺼내 본다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768096" y="2185416"/>
            <a:ext cx="10652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60"/>
              </a:lnSpc>
              <a:buNone/>
            </a:pPr>
            <a:r>
              <a:rPr lang="en-US" sz="18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print(scores[0])</a:t>
            </a:r>
            <a:endParaRPr lang="en-US" sz="1800" dirty="0"/>
          </a:p>
          <a:p>
            <a:pPr marL="0" indent="0">
              <a:lnSpc>
                <a:spcPts val="3060"/>
              </a:lnSpc>
              <a:buNone/>
            </a:pPr>
            <a:r>
              <a:rPr lang="en-US" sz="1800" b="1" dirty="0">
                <a:solidFill>
                  <a:srgbClr val="7FE0A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72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194560" y="3143464"/>
            <a:ext cx="1943100" cy="1188720"/>
          </a:xfrm>
          <a:prstGeom prst="rect">
            <a:avLst/>
          </a:prstGeom>
          <a:solidFill>
            <a:srgbClr val="FF5C00"/>
          </a:solidFill>
          <a:ln w="15875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2194560" y="3143464"/>
            <a:ext cx="19431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72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4137660" y="3143464"/>
            <a:ext cx="1943100" cy="1188720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4137660" y="3143464"/>
            <a:ext cx="19431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85</a:t>
            </a:r>
            <a:endParaRPr lang="en-US" sz="2400" dirty="0"/>
          </a:p>
        </p:txBody>
      </p:sp>
      <p:sp>
        <p:nvSpPr>
          <p:cNvPr id="17" name="Shape 15"/>
          <p:cNvSpPr/>
          <p:nvPr/>
        </p:nvSpPr>
        <p:spPr>
          <a:xfrm>
            <a:off x="6080760" y="3143464"/>
            <a:ext cx="1943100" cy="1188720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6080760" y="3143464"/>
            <a:ext cx="19431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90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8023860" y="3143464"/>
            <a:ext cx="1943100" cy="1188720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8023860" y="3143464"/>
            <a:ext cx="19431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68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530352" y="4515064"/>
            <a:ext cx="111282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그럼 0 은 무슨 뜻일까?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번호가 아니라 거리다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6–7쪽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194560" y="1691640"/>
            <a:ext cx="1943100" cy="932688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2194560" y="1691640"/>
            <a:ext cx="19431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194560" y="2697480"/>
            <a:ext cx="19431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137660" y="1691640"/>
            <a:ext cx="1943100" cy="932688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4137660" y="1691640"/>
            <a:ext cx="19431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85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137660" y="2697480"/>
            <a:ext cx="19431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080760" y="1691640"/>
            <a:ext cx="1943100" cy="932688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6080760" y="1691640"/>
            <a:ext cx="19431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90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080760" y="2697480"/>
            <a:ext cx="19431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8023860" y="1691640"/>
            <a:ext cx="1943100" cy="932688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8023860" y="1691640"/>
            <a:ext cx="194310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68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023860" y="2697480"/>
            <a:ext cx="19431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30352" y="3090672"/>
            <a:ext cx="11128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자의 시작점은 1이 아니라 0 · 맨 앞에서 0칸 떨어진 곳</a:t>
            </a:r>
            <a:endParaRPr lang="en-US" sz="1600" dirty="0"/>
          </a:p>
        </p:txBody>
      </p:sp>
      <p:pic>
        <p:nvPicPr>
          <p:cNvPr id="23" name="Image 0" descr="/home/claude/w5/교과서_배포/assets/img/03-2-01-ruler-ze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276" y="3493008"/>
            <a:ext cx="447040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값이 4개면 마지막은 3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7쪽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194560" y="2011680"/>
            <a:ext cx="1943100" cy="1280160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2194560" y="2011680"/>
            <a:ext cx="19431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194560" y="3364992"/>
            <a:ext cx="19431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137660" y="2011680"/>
            <a:ext cx="1943100" cy="1280160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4137660" y="2011680"/>
            <a:ext cx="19431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85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4137660" y="3364992"/>
            <a:ext cx="19431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080760" y="2011680"/>
            <a:ext cx="1943100" cy="1280160"/>
          </a:xfrm>
          <a:prstGeom prst="rect">
            <a:avLst/>
          </a:prstGeom>
          <a:solidFill>
            <a:srgbClr val="F1F2F4"/>
          </a:solidFill>
          <a:ln w="1587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6080760" y="2011680"/>
            <a:ext cx="19431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B1D2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90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080760" y="3364992"/>
            <a:ext cx="19431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8023860" y="2011680"/>
            <a:ext cx="1943100" cy="1280160"/>
          </a:xfrm>
          <a:prstGeom prst="rect">
            <a:avLst/>
          </a:prstGeom>
          <a:solidFill>
            <a:srgbClr val="FF5C00"/>
          </a:solidFill>
          <a:ln w="15875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8023860" y="2011680"/>
            <a:ext cx="19431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68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8023860" y="3364992"/>
            <a:ext cx="19431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1700" dirty="0"/>
          </a:p>
        </p:txBody>
      </p:sp>
      <p:sp>
        <p:nvSpPr>
          <p:cNvPr id="22" name="Shape 20"/>
          <p:cNvSpPr/>
          <p:nvPr/>
        </p:nvSpPr>
        <p:spPr>
          <a:xfrm>
            <a:off x="530352" y="3931920"/>
            <a:ext cx="5349240" cy="1371600"/>
          </a:xfrm>
          <a:prstGeom prst="roundRect">
            <a:avLst>
              <a:gd name="adj" fmla="val 3667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21"/>
          <p:cNvSpPr/>
          <p:nvPr/>
        </p:nvSpPr>
        <p:spPr>
          <a:xfrm>
            <a:off x="713232" y="409651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개수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713232" y="4590288"/>
            <a:ext cx="4983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 개</a:t>
            </a:r>
            <a:endParaRPr lang="en-US" sz="1240" dirty="0"/>
          </a:p>
        </p:txBody>
      </p:sp>
      <p:sp>
        <p:nvSpPr>
          <p:cNvPr id="25" name="Shape 23"/>
          <p:cNvSpPr/>
          <p:nvPr/>
        </p:nvSpPr>
        <p:spPr>
          <a:xfrm>
            <a:off x="6309360" y="3931920"/>
            <a:ext cx="5349240" cy="1371600"/>
          </a:xfrm>
          <a:prstGeom prst="roundRect">
            <a:avLst>
              <a:gd name="adj" fmla="val 3667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6" name="Text 24"/>
          <p:cNvSpPr/>
          <p:nvPr/>
        </p:nvSpPr>
        <p:spPr>
          <a:xfrm>
            <a:off x="6492240" y="409651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마지막 번호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6492240" y="4590288"/>
            <a:ext cx="4983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 · 개수보다 하나 작다</a:t>
            </a: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55778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7"/>
          <p:cNvSpPr/>
          <p:nvPr/>
        </p:nvSpPr>
        <p:spPr>
          <a:xfrm>
            <a:off x="731520" y="55778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scores[4] 는 없는 자리다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없는 자리를 부르면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8–9쪽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691640"/>
            <a:ext cx="5669280" cy="1051560"/>
          </a:xfrm>
          <a:prstGeom prst="roundRect">
            <a:avLst>
              <a:gd name="adj" fmla="val 4348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768096" y="1819656"/>
            <a:ext cx="51937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len = length(길이)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768096" y="2093976"/>
            <a:ext cx="5193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90"/>
              </a:lnSpc>
              <a:buNone/>
            </a:pPr>
            <a:r>
              <a:rPr lang="en-US" sz="17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print(len(scores))</a:t>
            </a:r>
            <a:endParaRPr lang="en-US" sz="1700" dirty="0"/>
          </a:p>
          <a:p>
            <a:pPr marL="0" indent="0">
              <a:lnSpc>
                <a:spcPts val="2890"/>
              </a:lnSpc>
              <a:buNone/>
            </a:pPr>
            <a:r>
              <a:rPr lang="en-US" sz="1700" b="1" dirty="0">
                <a:solidFill>
                  <a:srgbClr val="7FE0A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583680" y="1691640"/>
            <a:ext cx="5074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값이 4개니까</a:t>
            </a:r>
            <a:endParaRPr lang="en-US" sz="16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자리 번호는 0 1 2 3</a:t>
            </a:r>
            <a:endParaRPr lang="en-US" sz="16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6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4번 자리는 없다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30352" y="2926080"/>
            <a:ext cx="11128248" cy="777240"/>
          </a:xfrm>
          <a:prstGeom prst="roundRect">
            <a:avLst>
              <a:gd name="adj" fmla="val 5882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3"/>
          <p:cNvSpPr/>
          <p:nvPr/>
        </p:nvSpPr>
        <p:spPr>
          <a:xfrm>
            <a:off x="768096" y="3108960"/>
            <a:ext cx="10652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400"/>
              </a:lnSpc>
              <a:buNone/>
            </a:pPr>
            <a:r>
              <a:rPr lang="en-US" sz="20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print(scores[4])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530352" y="3886200"/>
            <a:ext cx="11128248" cy="1051560"/>
          </a:xfrm>
          <a:prstGeom prst="roundRect">
            <a:avLst>
              <a:gd name="adj" fmla="val 4348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768096" y="4014216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마지막 줄만 본다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768096" y="4288536"/>
            <a:ext cx="10652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90"/>
              </a:lnSpc>
              <a:buNone/>
            </a:pPr>
            <a:r>
              <a:rPr lang="en-US" sz="1700" b="1" dirty="0">
                <a:solidFill>
                  <a:srgbClr val="FF8A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IndexError: list index out of range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530352" y="5120640"/>
            <a:ext cx="5349240" cy="1051560"/>
          </a:xfrm>
          <a:prstGeom prst="roundRect">
            <a:avLst>
              <a:gd name="adj" fmla="val 478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713232" y="528523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index = 자리 번호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713232" y="5779008"/>
            <a:ext cx="4983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자리 번호가 잘못됐다는 말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309360" y="5120640"/>
            <a:ext cx="5349240" cy="1051560"/>
          </a:xfrm>
          <a:prstGeom prst="roundRect">
            <a:avLst>
              <a:gd name="adj" fmla="val 478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21"/>
          <p:cNvSpPr/>
          <p:nvPr/>
        </p:nvSpPr>
        <p:spPr>
          <a:xfrm>
            <a:off x="6492240" y="528523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range = 범위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6492240" y="5779008"/>
            <a:ext cx="49834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그 범위를 벗어났다는 말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하나 차이로 갈리는 자리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10쪽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2011680"/>
            <a:ext cx="5349240" cy="1828800"/>
          </a:xfrm>
          <a:prstGeom prst="roundRect">
            <a:avLst>
              <a:gd name="adj" fmla="val 2500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768096" y="2139696"/>
            <a:ext cx="48737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3-1 · 경계값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768096" y="2414016"/>
            <a:ext cx="48737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59 &gt;= 60   False</a:t>
            </a:r>
            <a:endParaRPr lang="en-US" sz="1600" dirty="0"/>
          </a:p>
          <a:p>
            <a:pPr marL="0" indent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7FE0A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60 &gt;= 60   True</a:t>
            </a:r>
            <a:endParaRPr lang="en-US" sz="1600" dirty="0"/>
          </a:p>
          <a:p>
            <a:pPr marL="0" indent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61 &gt;= 60   True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309360" y="2011680"/>
            <a:ext cx="5349240" cy="1828800"/>
          </a:xfrm>
          <a:prstGeom prst="roundRect">
            <a:avLst>
              <a:gd name="adj" fmla="val 2500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6547104" y="2139696"/>
            <a:ext cx="48737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8A909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3-2 · 마지막 번호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6547104" y="2414016"/>
            <a:ext cx="487375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7FE0A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scores[3]   68</a:t>
            </a:r>
            <a:endParaRPr lang="en-US" sz="1600" dirty="0"/>
          </a:p>
          <a:p>
            <a:pPr marL="0" indent="0">
              <a:lnSpc>
                <a:spcPts val="2720"/>
              </a:lnSpc>
              <a:buNone/>
            </a:pPr>
            <a:r>
              <a:rPr lang="en-US" sz="1600" dirty="0">
                <a:solidFill>
                  <a:srgbClr val="FF8A5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scores[4]   오류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30352" y="429768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둘 다 하나 차이로 결과가 달라진다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530352" y="502920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731520" y="502920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프로그램에서 틀리기 가장 쉬운 곳이 이런 경계다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dict — 이름으로 찾는다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11–13쪽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874520"/>
            <a:ext cx="5669280" cy="2286000"/>
          </a:xfrm>
          <a:prstGeom prst="roundRect">
            <a:avLst>
              <a:gd name="adj" fmla="val 2000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768096" y="2057400"/>
            <a:ext cx="5193792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student = {</a:t>
            </a:r>
            <a:endParaRPr lang="en-US" sz="1600" dirty="0"/>
          </a:p>
          <a:p>
            <a:pPr marL="0" indent="0">
              <a:lnSpc>
                <a:spcPts val="2720"/>
              </a:lnSpc>
              <a:buNone/>
            </a:pPr>
            <a:r>
              <a:rPr lang="en-US" sz="1600" dirty="0">
                <a:solidFill>
                  <a:srgbClr val="9BD1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"name":   "민준",</a:t>
            </a:r>
            <a:endParaRPr lang="en-US" sz="1600" dirty="0"/>
          </a:p>
          <a:p>
            <a:pPr marL="0" indent="0">
              <a:lnSpc>
                <a:spcPts val="2720"/>
              </a:lnSpc>
              <a:buNone/>
            </a:pPr>
            <a:r>
              <a:rPr lang="en-US" sz="1600" dirty="0">
                <a:solidFill>
                  <a:srgbClr val="9BD1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"score":  85,</a:t>
            </a:r>
            <a:endParaRPr lang="en-US" sz="1600" dirty="0"/>
          </a:p>
          <a:p>
            <a:pPr marL="0" indent="0">
              <a:lnSpc>
                <a:spcPts val="2720"/>
              </a:lnSpc>
              <a:buNone/>
            </a:pPr>
            <a:r>
              <a:rPr lang="en-US" sz="1600" dirty="0">
                <a:solidFill>
                  <a:srgbClr val="9BD1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  "passed": True,</a:t>
            </a:r>
            <a:endParaRPr lang="en-US" sz="1600" dirty="0"/>
          </a:p>
          <a:p>
            <a:pPr marL="0" indent="0">
              <a:lnSpc>
                <a:spcPts val="2720"/>
              </a:lnSpc>
              <a:buNone/>
            </a:pPr>
            <a:r>
              <a:rPr lang="en-US" sz="16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}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583680" y="1874520"/>
            <a:ext cx="5074920" cy="1051560"/>
          </a:xfrm>
          <a:prstGeom prst="roundRect">
            <a:avLst>
              <a:gd name="adj" fmla="val 4783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6766560" y="2039112"/>
            <a:ext cx="4709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이름표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6766560" y="2532888"/>
            <a:ext cx="4709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name · score · passed</a:t>
            </a:r>
            <a:endParaRPr lang="en-US" sz="1240" dirty="0"/>
          </a:p>
        </p:txBody>
      </p:sp>
      <p:sp>
        <p:nvSpPr>
          <p:cNvPr id="15" name="Shape 13"/>
          <p:cNvSpPr/>
          <p:nvPr/>
        </p:nvSpPr>
        <p:spPr>
          <a:xfrm>
            <a:off x="6583680" y="3108960"/>
            <a:ext cx="5074920" cy="1051560"/>
          </a:xfrm>
          <a:prstGeom prst="roundRect">
            <a:avLst>
              <a:gd name="adj" fmla="val 4783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6766560" y="3273552"/>
            <a:ext cx="47091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6766560" y="3767328"/>
            <a:ext cx="47091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민준 · 85 · True</a:t>
            </a:r>
            <a:endParaRPr lang="en-US" sz="1240" dirty="0"/>
          </a:p>
        </p:txBody>
      </p:sp>
      <p:sp>
        <p:nvSpPr>
          <p:cNvPr id="18" name="Shape 16"/>
          <p:cNvSpPr/>
          <p:nvPr/>
        </p:nvSpPr>
        <p:spPr>
          <a:xfrm>
            <a:off x="530352" y="4434840"/>
            <a:ext cx="11128248" cy="914400"/>
          </a:xfrm>
          <a:prstGeom prst="roundRect">
            <a:avLst>
              <a:gd name="adj" fmla="val 5000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Text 17"/>
          <p:cNvSpPr/>
          <p:nvPr/>
        </p:nvSpPr>
        <p:spPr>
          <a:xfrm>
            <a:off x="768096" y="4617720"/>
            <a:ext cx="1065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60"/>
              </a:lnSpc>
              <a:buNone/>
            </a:pPr>
            <a:r>
              <a:rPr lang="en-US" sz="18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student["name"]      →   민준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530352" y="55778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731520" y="55778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번호가 아니라 이름표를 적는다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번호를 세지 않고 이름으로 연다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11–12쪽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  <p:pic>
        <p:nvPicPr>
          <p:cNvPr id="9" name="Image 0" descr="/home/claude/w5/교과서_배포/assets/img/03-2-06-dict-labe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783080"/>
            <a:ext cx="5852160" cy="329184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903720" y="1783080"/>
            <a:ext cx="4754880" cy="1481328"/>
          </a:xfrm>
          <a:prstGeom prst="roundRect">
            <a:avLst>
              <a:gd name="adj" fmla="val 3395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8"/>
          <p:cNvSpPr/>
          <p:nvPr/>
        </p:nvSpPr>
        <p:spPr>
          <a:xfrm>
            <a:off x="7086600" y="1947672"/>
            <a:ext cx="4389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60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list 라면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7086600" y="2240280"/>
            <a:ext cx="4389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앞에서부터 센다</a:t>
            </a:r>
            <a:endParaRPr lang="en-US" sz="1650" dirty="0"/>
          </a:p>
        </p:txBody>
      </p:sp>
      <p:sp>
        <p:nvSpPr>
          <p:cNvPr id="13" name="Text 10"/>
          <p:cNvSpPr/>
          <p:nvPr/>
        </p:nvSpPr>
        <p:spPr>
          <a:xfrm>
            <a:off x="7086600" y="2734056"/>
            <a:ext cx="4389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0, 1, 2 … 몇 번째인지 알아야 한다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903720" y="3429000"/>
            <a:ext cx="4754880" cy="1645920"/>
          </a:xfrm>
          <a:prstGeom prst="roundRect">
            <a:avLst>
              <a:gd name="adj" fmla="val 3056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2"/>
          <p:cNvSpPr/>
          <p:nvPr/>
        </p:nvSpPr>
        <p:spPr>
          <a:xfrm>
            <a:off x="7086600" y="3593592"/>
            <a:ext cx="4389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60" dirty="0">
                <a:solidFill>
                  <a:srgbClr val="0E7C86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dict 라면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7086600" y="3886200"/>
            <a:ext cx="43891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이름표를 본다</a:t>
            </a:r>
            <a:endParaRPr lang="en-US" sz="1650" dirty="0"/>
          </a:p>
        </p:txBody>
      </p:sp>
      <p:sp>
        <p:nvSpPr>
          <p:cNvPr id="17" name="Text 14"/>
          <p:cNvSpPr/>
          <p:nvPr/>
        </p:nvSpPr>
        <p:spPr>
          <a:xfrm>
            <a:off x="7086600" y="4379976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student["score"]</a:t>
            </a:r>
            <a:endParaRPr lang="en-US" sz="13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세지 않고 곧장 간다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30352" y="544068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dict 는 dictionary — 사전에서 낱말로 찾는 것과 같다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다른 것은 찾는 방법이다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14–15쪽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</a:t>
            </a:r>
            <a:endParaRPr lang="en-US" sz="900" dirty="0"/>
          </a:p>
        </p:txBody>
      </p:sp>
      <p:pic>
        <p:nvPicPr>
          <p:cNvPr id="10" name="Image 0" descr="/home/claude/w5/교과서_배포/assets/img/03-2-07-list-vs-di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1784223"/>
            <a:ext cx="6400800" cy="36004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7178040" y="1783080"/>
            <a:ext cx="4480560" cy="1737360"/>
          </a:xfrm>
          <a:prstGeom prst="roundRect">
            <a:avLst>
              <a:gd name="adj" fmla="val 2895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9"/>
          <p:cNvSpPr/>
          <p:nvPr/>
        </p:nvSpPr>
        <p:spPr>
          <a:xfrm>
            <a:off x="7360920" y="1947672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[ ]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7360920" y="2368296"/>
            <a:ext cx="4114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list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7360920" y="2862072"/>
            <a:ext cx="4114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순서와 위치로 찾는다</a:t>
            </a:r>
            <a:endParaRPr lang="en-US" sz="13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같은 종류가 여러 개 늘어설 때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7178040" y="3648456"/>
            <a:ext cx="4480560" cy="1737360"/>
          </a:xfrm>
          <a:prstGeom prst="roundRect">
            <a:avLst>
              <a:gd name="adj" fmla="val 2895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3"/>
          <p:cNvSpPr/>
          <p:nvPr/>
        </p:nvSpPr>
        <p:spPr>
          <a:xfrm>
            <a:off x="7360920" y="3813048"/>
            <a:ext cx="4114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E7C86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{ }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7360920" y="4233672"/>
            <a:ext cx="4114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dict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7360920" y="4727448"/>
            <a:ext cx="4114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이름과 의미로 찾는다</a:t>
            </a:r>
            <a:endParaRPr lang="en-US" sz="1300" dirty="0"/>
          </a:p>
          <a:p>
            <a:pPr marL="0" indent="0">
              <a:lnSpc>
                <a:spcPts val="1900"/>
              </a:lnSpc>
              <a:buNone/>
            </a:pPr>
            <a:r>
              <a:rPr lang="en-US" sz="130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한 대상의 서로 다른 항목일 때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530352" y="55778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7"/>
          <p:cNvSpPr/>
          <p:nvPr/>
        </p:nvSpPr>
        <p:spPr>
          <a:xfrm>
            <a:off x="731520" y="55778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어느 쪽이 맞는지는 담을 정보가 정한다. 문법이 정하지 않는다.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워크시트 ① 어디에 담을까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16쪽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828800"/>
            <a:ext cx="890260" cy="402336"/>
          </a:xfrm>
          <a:prstGeom prst="rect">
            <a:avLst/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658368" y="1828800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#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1420612" y="1828800"/>
            <a:ext cx="6899514" cy="402336"/>
          </a:xfrm>
          <a:prstGeom prst="rect">
            <a:avLst/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1548628" y="1828800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담아야 할 정보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320126" y="1828800"/>
            <a:ext cx="3338474" cy="402336"/>
          </a:xfrm>
          <a:prstGeom prst="rect">
            <a:avLst/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3"/>
          <p:cNvSpPr/>
          <p:nvPr/>
        </p:nvSpPr>
        <p:spPr>
          <a:xfrm>
            <a:off x="8448142" y="1828800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list / dict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30352" y="2231136"/>
            <a:ext cx="11128248" cy="402336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658368" y="2231136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1</a:t>
            </a:r>
            <a:endParaRPr lang="en-US" sz="1240" dirty="0"/>
          </a:p>
        </p:txBody>
      </p:sp>
      <p:sp>
        <p:nvSpPr>
          <p:cNvPr id="18" name="Text 16"/>
          <p:cNvSpPr/>
          <p:nvPr/>
        </p:nvSpPr>
        <p:spPr>
          <a:xfrm>
            <a:off x="1548628" y="2231136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이번 주 급식 메뉴 5개</a:t>
            </a:r>
            <a:endParaRPr lang="en-US" sz="1240" dirty="0"/>
          </a:p>
        </p:txBody>
      </p:sp>
      <p:sp>
        <p:nvSpPr>
          <p:cNvPr id="19" name="Text 17"/>
          <p:cNvSpPr/>
          <p:nvPr/>
        </p:nvSpPr>
        <p:spPr>
          <a:xfrm>
            <a:off x="8448142" y="2231136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20" name="Shape 18"/>
          <p:cNvSpPr/>
          <p:nvPr/>
        </p:nvSpPr>
        <p:spPr>
          <a:xfrm>
            <a:off x="530352" y="2633472"/>
            <a:ext cx="11128248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658368" y="2633472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2</a:t>
            </a: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1548628" y="2633472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친구 한 명의 이름·반·연락 방법</a:t>
            </a: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8448142" y="2633472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035808"/>
            <a:ext cx="11128248" cy="402336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3"/>
          <p:cNvSpPr/>
          <p:nvPr/>
        </p:nvSpPr>
        <p:spPr>
          <a:xfrm>
            <a:off x="658368" y="3035808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</a:t>
            </a: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1548628" y="3035808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동아리 부원 이름 전체</a:t>
            </a: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8448142" y="3035808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3438144"/>
            <a:ext cx="11128248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7"/>
          <p:cNvSpPr/>
          <p:nvPr/>
        </p:nvSpPr>
        <p:spPr>
          <a:xfrm>
            <a:off x="658368" y="3438144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4</a:t>
            </a: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1548628" y="3438144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내 사물함 번호·층·비밀번호 여부</a:t>
            </a: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8448142" y="3438144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32" name="Shape 30"/>
          <p:cNvSpPr/>
          <p:nvPr/>
        </p:nvSpPr>
        <p:spPr>
          <a:xfrm>
            <a:off x="530352" y="3840480"/>
            <a:ext cx="11128248" cy="402336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31"/>
          <p:cNvSpPr/>
          <p:nvPr/>
        </p:nvSpPr>
        <p:spPr>
          <a:xfrm>
            <a:off x="658368" y="3840480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5</a:t>
            </a:r>
            <a:endParaRPr lang="en-US" sz="1240" dirty="0"/>
          </a:p>
        </p:txBody>
      </p:sp>
      <p:sp>
        <p:nvSpPr>
          <p:cNvPr id="34" name="Text 32"/>
          <p:cNvSpPr/>
          <p:nvPr/>
        </p:nvSpPr>
        <p:spPr>
          <a:xfrm>
            <a:off x="1548628" y="3840480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이번 달 매일의 기상 시각</a:t>
            </a:r>
            <a:endParaRPr lang="en-US" sz="1240" dirty="0"/>
          </a:p>
        </p:txBody>
      </p:sp>
      <p:sp>
        <p:nvSpPr>
          <p:cNvPr id="35" name="Text 33"/>
          <p:cNvSpPr/>
          <p:nvPr/>
        </p:nvSpPr>
        <p:spPr>
          <a:xfrm>
            <a:off x="8448142" y="3840480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36" name="Shape 34"/>
          <p:cNvSpPr/>
          <p:nvPr/>
        </p:nvSpPr>
        <p:spPr>
          <a:xfrm>
            <a:off x="530352" y="4242816"/>
            <a:ext cx="11128248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5"/>
          <p:cNvSpPr/>
          <p:nvPr/>
        </p:nvSpPr>
        <p:spPr>
          <a:xfrm>
            <a:off x="658368" y="4242816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6</a:t>
            </a:r>
            <a:endParaRPr lang="en-US" sz="1240" dirty="0"/>
          </a:p>
        </p:txBody>
      </p:sp>
      <p:sp>
        <p:nvSpPr>
          <p:cNvPr id="38" name="Text 36"/>
          <p:cNvSpPr/>
          <p:nvPr/>
        </p:nvSpPr>
        <p:spPr>
          <a:xfrm>
            <a:off x="1548628" y="4242816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도서관 책 한 권의 제목·저자·대출 여부</a:t>
            </a:r>
            <a:endParaRPr lang="en-US" sz="1240" dirty="0"/>
          </a:p>
        </p:txBody>
      </p:sp>
      <p:sp>
        <p:nvSpPr>
          <p:cNvPr id="39" name="Text 37"/>
          <p:cNvSpPr/>
          <p:nvPr/>
        </p:nvSpPr>
        <p:spPr>
          <a:xfrm>
            <a:off x="8448142" y="4242816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40" name="Shape 38"/>
          <p:cNvSpPr/>
          <p:nvPr/>
        </p:nvSpPr>
        <p:spPr>
          <a:xfrm>
            <a:off x="530352" y="4645152"/>
            <a:ext cx="11128248" cy="402336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1" name="Text 39"/>
          <p:cNvSpPr/>
          <p:nvPr/>
        </p:nvSpPr>
        <p:spPr>
          <a:xfrm>
            <a:off x="658368" y="4645152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7</a:t>
            </a:r>
            <a:endParaRPr lang="en-US" sz="1240" dirty="0"/>
          </a:p>
        </p:txBody>
      </p:sp>
      <p:sp>
        <p:nvSpPr>
          <p:cNvPr id="42" name="Text 40"/>
          <p:cNvSpPr/>
          <p:nvPr/>
        </p:nvSpPr>
        <p:spPr>
          <a:xfrm>
            <a:off x="1548628" y="4645152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우리 반이 좋아하는 과목 순위</a:t>
            </a:r>
            <a:endParaRPr lang="en-US" sz="1240" dirty="0"/>
          </a:p>
        </p:txBody>
      </p:sp>
      <p:sp>
        <p:nvSpPr>
          <p:cNvPr id="43" name="Text 41"/>
          <p:cNvSpPr/>
          <p:nvPr/>
        </p:nvSpPr>
        <p:spPr>
          <a:xfrm>
            <a:off x="8448142" y="4645152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44" name="Shape 42"/>
          <p:cNvSpPr/>
          <p:nvPr/>
        </p:nvSpPr>
        <p:spPr>
          <a:xfrm>
            <a:off x="530352" y="5047488"/>
            <a:ext cx="11128248" cy="402336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43"/>
          <p:cNvSpPr/>
          <p:nvPr/>
        </p:nvSpPr>
        <p:spPr>
          <a:xfrm>
            <a:off x="658368" y="5047488"/>
            <a:ext cx="6342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8</a:t>
            </a:r>
            <a:endParaRPr lang="en-US" sz="1240" dirty="0"/>
          </a:p>
        </p:txBody>
      </p:sp>
      <p:sp>
        <p:nvSpPr>
          <p:cNvPr id="46" name="Text 44"/>
          <p:cNvSpPr/>
          <p:nvPr/>
        </p:nvSpPr>
        <p:spPr>
          <a:xfrm>
            <a:off x="1548628" y="5047488"/>
            <a:ext cx="664348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시간표의 1교시부터 7교시까지</a:t>
            </a:r>
            <a:endParaRPr lang="en-US" sz="1240" dirty="0"/>
          </a:p>
        </p:txBody>
      </p:sp>
      <p:sp>
        <p:nvSpPr>
          <p:cNvPr id="47" name="Text 45"/>
          <p:cNvSpPr/>
          <p:nvPr/>
        </p:nvSpPr>
        <p:spPr>
          <a:xfrm>
            <a:off x="8448142" y="5047488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48" name="Shape 46"/>
          <p:cNvSpPr/>
          <p:nvPr/>
        </p:nvSpPr>
        <p:spPr>
          <a:xfrm>
            <a:off x="530352" y="55778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Text 47"/>
          <p:cNvSpPr/>
          <p:nvPr/>
        </p:nvSpPr>
        <p:spPr>
          <a:xfrm>
            <a:off x="731520" y="55778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고른 이유를 한 줄씩 적는다. 정답을 외우는 활동이 아니다.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워크시트 ② 나를 이름표 묶음으로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17–18쪽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920240"/>
            <a:ext cx="3338474" cy="402336"/>
          </a:xfrm>
          <a:prstGeom prst="rect">
            <a:avLst/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658368" y="1920240"/>
            <a:ext cx="308244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이름표 (영어 소문자)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868826" y="1920240"/>
            <a:ext cx="3894887" cy="402336"/>
          </a:xfrm>
          <a:prstGeom prst="rect">
            <a:avLst/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3996842" y="1920240"/>
            <a:ext cx="363885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값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763713" y="1920240"/>
            <a:ext cx="3894887" cy="402336"/>
          </a:xfrm>
          <a:prstGeom prst="rect">
            <a:avLst/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13"/>
          <p:cNvSpPr/>
          <p:nvPr/>
        </p:nvSpPr>
        <p:spPr>
          <a:xfrm>
            <a:off x="7891729" y="1920240"/>
            <a:ext cx="3638855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왜 이 항목이 필요한가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30352" y="2322576"/>
            <a:ext cx="11128248" cy="50292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7" name="Text 15"/>
          <p:cNvSpPr/>
          <p:nvPr/>
        </p:nvSpPr>
        <p:spPr>
          <a:xfrm>
            <a:off x="658368" y="2322576"/>
            <a:ext cx="308244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name</a:t>
            </a:r>
            <a:endParaRPr lang="en-US" sz="1240" dirty="0"/>
          </a:p>
        </p:txBody>
      </p:sp>
      <p:sp>
        <p:nvSpPr>
          <p:cNvPr id="18" name="Text 16"/>
          <p:cNvSpPr/>
          <p:nvPr/>
        </p:nvSpPr>
        <p:spPr>
          <a:xfrm>
            <a:off x="3996842" y="2322576"/>
            <a:ext cx="36388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19" name="Text 17"/>
          <p:cNvSpPr/>
          <p:nvPr/>
        </p:nvSpPr>
        <p:spPr>
          <a:xfrm>
            <a:off x="7891729" y="2322576"/>
            <a:ext cx="36388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20" name="Shape 18"/>
          <p:cNvSpPr/>
          <p:nvPr/>
        </p:nvSpPr>
        <p:spPr>
          <a:xfrm>
            <a:off x="530352" y="2825496"/>
            <a:ext cx="11128248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658368" y="2825496"/>
            <a:ext cx="308244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3996842" y="2825496"/>
            <a:ext cx="36388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23" name="Text 21"/>
          <p:cNvSpPr/>
          <p:nvPr/>
        </p:nvSpPr>
        <p:spPr>
          <a:xfrm>
            <a:off x="7891729" y="2825496"/>
            <a:ext cx="36388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530352" y="3328416"/>
            <a:ext cx="11128248" cy="50292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23"/>
          <p:cNvSpPr/>
          <p:nvPr/>
        </p:nvSpPr>
        <p:spPr>
          <a:xfrm>
            <a:off x="658368" y="3328416"/>
            <a:ext cx="308244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26" name="Text 24"/>
          <p:cNvSpPr/>
          <p:nvPr/>
        </p:nvSpPr>
        <p:spPr>
          <a:xfrm>
            <a:off x="3996842" y="3328416"/>
            <a:ext cx="36388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27" name="Text 25"/>
          <p:cNvSpPr/>
          <p:nvPr/>
        </p:nvSpPr>
        <p:spPr>
          <a:xfrm>
            <a:off x="7891729" y="3328416"/>
            <a:ext cx="36388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28" name="Shape 26"/>
          <p:cNvSpPr/>
          <p:nvPr/>
        </p:nvSpPr>
        <p:spPr>
          <a:xfrm>
            <a:off x="530352" y="3831336"/>
            <a:ext cx="11128248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Text 27"/>
          <p:cNvSpPr/>
          <p:nvPr/>
        </p:nvSpPr>
        <p:spPr>
          <a:xfrm>
            <a:off x="658368" y="3831336"/>
            <a:ext cx="308244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30" name="Text 28"/>
          <p:cNvSpPr/>
          <p:nvPr/>
        </p:nvSpPr>
        <p:spPr>
          <a:xfrm>
            <a:off x="3996842" y="3831336"/>
            <a:ext cx="36388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31" name="Text 29"/>
          <p:cNvSpPr/>
          <p:nvPr/>
        </p:nvSpPr>
        <p:spPr>
          <a:xfrm>
            <a:off x="7891729" y="3831336"/>
            <a:ext cx="36388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32" name="Shape 30"/>
          <p:cNvSpPr/>
          <p:nvPr/>
        </p:nvSpPr>
        <p:spPr>
          <a:xfrm>
            <a:off x="530352" y="4334256"/>
            <a:ext cx="11128248" cy="50292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Text 31"/>
          <p:cNvSpPr/>
          <p:nvPr/>
        </p:nvSpPr>
        <p:spPr>
          <a:xfrm>
            <a:off x="658368" y="4334256"/>
            <a:ext cx="308244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34" name="Text 32"/>
          <p:cNvSpPr/>
          <p:nvPr/>
        </p:nvSpPr>
        <p:spPr>
          <a:xfrm>
            <a:off x="3996842" y="4334256"/>
            <a:ext cx="36388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35" name="Text 33"/>
          <p:cNvSpPr/>
          <p:nvPr/>
        </p:nvSpPr>
        <p:spPr>
          <a:xfrm>
            <a:off x="7891729" y="4334256"/>
            <a:ext cx="36388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40" dirty="0"/>
          </a:p>
        </p:txBody>
      </p:sp>
      <p:sp>
        <p:nvSpPr>
          <p:cNvPr id="36" name="Shape 34"/>
          <p:cNvSpPr/>
          <p:nvPr/>
        </p:nvSpPr>
        <p:spPr>
          <a:xfrm>
            <a:off x="530352" y="512064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FF5C00"/>
          </a:solidFill>
          <a:ln w="12700">
            <a:solidFill>
              <a:srgbClr val="FF5C0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Text 35"/>
          <p:cNvSpPr/>
          <p:nvPr/>
        </p:nvSpPr>
        <p:spPr>
          <a:xfrm>
            <a:off x="731520" y="512064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다른 사람에게 보여도 괜찮은 항목만 · 비밀번호·연락처·주소는 적지 않는다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530352" y="5806440"/>
            <a:ext cx="111282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항목은 다섯 개 이하로. 무엇을 뺄지 고르는 것도 활동이다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20040"/>
            <a:ext cx="4114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75" b="1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정보와 디지털 문해력</a:t>
            </a:r>
            <a:endParaRPr lang="en-US" sz="975" dirty="0"/>
          </a:p>
        </p:txBody>
      </p:sp>
      <p:sp>
        <p:nvSpPr>
          <p:cNvPr id="3" name="Shape 1"/>
          <p:cNvSpPr/>
          <p:nvPr/>
        </p:nvSpPr>
        <p:spPr>
          <a:xfrm>
            <a:off x="10378440" y="292608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10378440" y="30175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75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3-2</a:t>
            </a:r>
            <a:endParaRPr lang="en-US" sz="975" dirty="0"/>
          </a:p>
        </p:txBody>
      </p:sp>
      <p:sp>
        <p:nvSpPr>
          <p:cNvPr id="5" name="Text 3"/>
          <p:cNvSpPr/>
          <p:nvPr/>
        </p:nvSpPr>
        <p:spPr>
          <a:xfrm>
            <a:off x="530352" y="713232"/>
            <a:ext cx="96926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묶음이 여러 개면 표가 된다</a:t>
            </a:r>
            <a:endParaRPr lang="en-US" sz="2700" dirty="0"/>
          </a:p>
        </p:txBody>
      </p:sp>
      <p:sp>
        <p:nvSpPr>
          <p:cNvPr id="6" name="Shape 4"/>
          <p:cNvSpPr/>
          <p:nvPr/>
        </p:nvSpPr>
        <p:spPr>
          <a:xfrm>
            <a:off x="530352" y="1481328"/>
            <a:ext cx="612648" cy="4572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10195560" y="78638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b="1" dirty="0">
                <a:solidFill>
                  <a:srgbClr val="FF5C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30352" y="6327648"/>
            <a:ext cx="5486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19–20쪽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30352" y="1828800"/>
            <a:ext cx="5349240" cy="2103120"/>
          </a:xfrm>
          <a:prstGeom prst="roundRect">
            <a:avLst>
              <a:gd name="adj" fmla="val 2174"/>
            </a:avLst>
          </a:prstGeom>
          <a:solidFill>
            <a:srgbClr val="24272C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1" name="Text 9"/>
          <p:cNvSpPr/>
          <p:nvPr/>
        </p:nvSpPr>
        <p:spPr>
          <a:xfrm>
            <a:off x="768096" y="2011680"/>
            <a:ext cx="519379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380"/>
              </a:lnSpc>
              <a:buNone/>
            </a:pPr>
            <a:r>
              <a:rPr lang="en-US" sz="14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students = [</a:t>
            </a:r>
            <a:endParaRPr lang="en-US" sz="1400" dirty="0"/>
          </a:p>
          <a:p>
            <a:pPr marL="0" indent="0">
              <a:lnSpc>
                <a:spcPts val="2380"/>
              </a:lnSpc>
              <a:buNone/>
            </a:pPr>
            <a:r>
              <a:rPr lang="en-US" sz="1400" dirty="0">
                <a:solidFill>
                  <a:srgbClr val="9BD1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{"name": "민준", "club": "밴드"},</a:t>
            </a:r>
            <a:endParaRPr lang="en-US" sz="1400" dirty="0"/>
          </a:p>
          <a:p>
            <a:pPr marL="0" indent="0">
              <a:lnSpc>
                <a:spcPts val="2380"/>
              </a:lnSpc>
              <a:buNone/>
            </a:pPr>
            <a:r>
              <a:rPr lang="en-US" sz="1400" dirty="0">
                <a:solidFill>
                  <a:srgbClr val="9BD1F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 {"name": "서연", "club": "미술"},</a:t>
            </a:r>
            <a:endParaRPr lang="en-US" sz="1400" dirty="0"/>
          </a:p>
          <a:p>
            <a:pPr marL="0" indent="0">
              <a:lnSpc>
                <a:spcPts val="2380"/>
              </a:lnSpc>
              <a:buNone/>
            </a:pPr>
            <a:r>
              <a:rPr lang="en-US" sz="1400" b="1" dirty="0">
                <a:solidFill>
                  <a:srgbClr val="E8EAE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]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916168" y="1828800"/>
            <a:ext cx="38404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5C00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6336792" y="1828800"/>
            <a:ext cx="2784348" cy="402336"/>
          </a:xfrm>
          <a:prstGeom prst="rect">
            <a:avLst/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12"/>
          <p:cNvSpPr/>
          <p:nvPr/>
        </p:nvSpPr>
        <p:spPr>
          <a:xfrm>
            <a:off x="6711696" y="1828800"/>
            <a:ext cx="22814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name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9121140" y="1828800"/>
            <a:ext cx="2537460" cy="402336"/>
          </a:xfrm>
          <a:prstGeom prst="rect">
            <a:avLst/>
          </a:prstGeom>
          <a:solidFill>
            <a:srgbClr val="1B1D2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9249156" y="1828800"/>
            <a:ext cx="22814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club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336792" y="2231136"/>
            <a:ext cx="5321808" cy="502920"/>
          </a:xfrm>
          <a:prstGeom prst="rect">
            <a:avLst/>
          </a:prstGeom>
          <a:solidFill>
            <a:srgbClr val="F1F2F4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6711696" y="2231136"/>
            <a:ext cx="22814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민준</a:t>
            </a:r>
            <a:endParaRPr lang="en-US" sz="1240" dirty="0"/>
          </a:p>
        </p:txBody>
      </p:sp>
      <p:sp>
        <p:nvSpPr>
          <p:cNvPr id="19" name="Text 17"/>
          <p:cNvSpPr/>
          <p:nvPr/>
        </p:nvSpPr>
        <p:spPr>
          <a:xfrm>
            <a:off x="9249156" y="2231136"/>
            <a:ext cx="22814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밴드</a:t>
            </a:r>
            <a:endParaRPr lang="en-US" sz="1240" dirty="0"/>
          </a:p>
        </p:txBody>
      </p:sp>
      <p:sp>
        <p:nvSpPr>
          <p:cNvPr id="20" name="Shape 18"/>
          <p:cNvSpPr/>
          <p:nvPr/>
        </p:nvSpPr>
        <p:spPr>
          <a:xfrm>
            <a:off x="6336792" y="2734056"/>
            <a:ext cx="5321808" cy="502920"/>
          </a:xfrm>
          <a:prstGeom prst="rect">
            <a:avLst/>
          </a:prstGeom>
          <a:solidFill>
            <a:srgbClr val="FFFFFF"/>
          </a:solidFill>
          <a:ln w="9525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1" name="Text 19"/>
          <p:cNvSpPr/>
          <p:nvPr/>
        </p:nvSpPr>
        <p:spPr>
          <a:xfrm>
            <a:off x="6711696" y="2734056"/>
            <a:ext cx="22814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서연</a:t>
            </a:r>
            <a:endParaRPr lang="en-US" sz="1240" dirty="0"/>
          </a:p>
        </p:txBody>
      </p:sp>
      <p:sp>
        <p:nvSpPr>
          <p:cNvPr id="22" name="Text 20"/>
          <p:cNvSpPr/>
          <p:nvPr/>
        </p:nvSpPr>
        <p:spPr>
          <a:xfrm>
            <a:off x="9249156" y="2734056"/>
            <a:ext cx="22814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미술</a:t>
            </a:r>
            <a:endParaRPr lang="en-US" sz="1240" dirty="0"/>
          </a:p>
        </p:txBody>
      </p:sp>
      <p:sp>
        <p:nvSpPr>
          <p:cNvPr id="23" name="Shape 21"/>
          <p:cNvSpPr/>
          <p:nvPr/>
        </p:nvSpPr>
        <p:spPr>
          <a:xfrm>
            <a:off x="530352" y="4206240"/>
            <a:ext cx="5349240" cy="1234440"/>
          </a:xfrm>
          <a:prstGeom prst="roundRect">
            <a:avLst>
              <a:gd name="adj" fmla="val 4074"/>
            </a:avLst>
          </a:prstGeom>
          <a:solidFill>
            <a:srgbClr val="F1F2F4"/>
          </a:solidFill>
          <a:ln w="12700">
            <a:solidFill>
              <a:srgbClr val="E0E3E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Text 22"/>
          <p:cNvSpPr/>
          <p:nvPr/>
        </p:nvSpPr>
        <p:spPr>
          <a:xfrm>
            <a:off x="713232" y="437083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이름표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713232" y="4864608"/>
            <a:ext cx="4983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24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표의 열 이름이 된다</a:t>
            </a:r>
            <a:endParaRPr lang="en-US" sz="1240" dirty="0"/>
          </a:p>
        </p:txBody>
      </p:sp>
      <p:sp>
        <p:nvSpPr>
          <p:cNvPr id="26" name="Shape 24"/>
          <p:cNvSpPr/>
          <p:nvPr/>
        </p:nvSpPr>
        <p:spPr>
          <a:xfrm>
            <a:off x="6309360" y="4206240"/>
            <a:ext cx="5349240" cy="1234440"/>
          </a:xfrm>
          <a:prstGeom prst="roundRect">
            <a:avLst>
              <a:gd name="adj" fmla="val 4074"/>
            </a:avLst>
          </a:prstGeom>
          <a:solidFill>
            <a:srgbClr val="E7F2ED"/>
          </a:solidFill>
          <a:ln w="12700">
            <a:solidFill>
              <a:srgbClr val="0E7C8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Text 25"/>
          <p:cNvSpPr/>
          <p:nvPr/>
        </p:nvSpPr>
        <p:spPr>
          <a:xfrm>
            <a:off x="6492240" y="4370832"/>
            <a:ext cx="4983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1B1D21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묶음 하나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6492240" y="4864608"/>
            <a:ext cx="4983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900"/>
              </a:lnSpc>
              <a:buNone/>
            </a:pPr>
            <a:r>
              <a:rPr lang="en-US" sz="1240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표의 한 행이 된다</a:t>
            </a:r>
            <a:endParaRPr lang="en-US" sz="1240" dirty="0"/>
          </a:p>
        </p:txBody>
      </p:sp>
      <p:sp>
        <p:nvSpPr>
          <p:cNvPr id="29" name="Shape 27"/>
          <p:cNvSpPr/>
          <p:nvPr/>
        </p:nvSpPr>
        <p:spPr>
          <a:xfrm>
            <a:off x="530352" y="5669280"/>
            <a:ext cx="11128248" cy="512064"/>
          </a:xfrm>
          <a:prstGeom prst="roundRect">
            <a:avLst>
              <a:gd name="adj" fmla="val 39286"/>
            </a:avLst>
          </a:prstGeom>
          <a:solidFill>
            <a:srgbClr val="EAF5FB"/>
          </a:solidFill>
          <a:ln w="12700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0" name="Text 28"/>
          <p:cNvSpPr/>
          <p:nvPr/>
        </p:nvSpPr>
        <p:spPr>
          <a:xfrm>
            <a:off x="731520" y="5669280"/>
            <a:ext cx="1072591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34373D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다음 주에 표를 다루는 도구를 쓴다. 그 표가 오늘 만든 이 모양이다.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1D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398" cy="6858000"/>
          </a:xfrm>
          <a:prstGeom prst="rect">
            <a:avLst/>
          </a:prstGeom>
          <a:solidFill>
            <a:srgbClr val="FF5C0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" name="Text 1"/>
          <p:cNvSpPr/>
          <p:nvPr/>
        </p:nvSpPr>
        <p:spPr>
          <a:xfrm>
            <a:off x="530352" y="14173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오늘 남길 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30352" y="1828800"/>
            <a:ext cx="104241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담을 정보의 모양이</a:t>
            </a:r>
            <a:endParaRPr lang="en-US" sz="3600" dirty="0"/>
          </a:p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구조를 정한다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30352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list는 순서로, dict는 이름으로 찾는다.</a:t>
            </a:r>
            <a:endParaRPr lang="en-US" sz="1900" dirty="0"/>
          </a:p>
          <a:p>
            <a:pPr marL="0" indent="0">
              <a:lnSpc>
                <a:spcPts val="3200"/>
              </a:lnSpc>
              <a:buNone/>
            </a:pPr>
            <a:r>
              <a:rPr lang="en-US" sz="1900" dirty="0">
                <a:solidFill>
                  <a:srgbClr val="A7ACB3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번호 0은 첫 번째가 아니라 맨 앞에서 0칸이다.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30352" y="6327648"/>
            <a:ext cx="73152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C7078"/>
                </a:solidFill>
                <a:latin typeface="IBM Plex Sans KR" pitchFamily="34" charset="0"/>
                <a:ea typeface="IBM Plex Sans KR" pitchFamily="34" charset="-122"/>
                <a:cs typeface="IBM Plex Sans KR" pitchFamily="34" charset="-120"/>
              </a:rPr>
              <a:t>교과서 03-2 · 21–22쪽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1201400" y="6327648"/>
            <a:ext cx="43891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C7078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3825</Words>
  <Application>Microsoft Macintosh PowerPoint</Application>
  <PresentationFormat>와이드스크린</PresentationFormat>
  <Paragraphs>257</Paragraphs>
  <Slides>15</Slides>
  <Notes>15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9" baseType="lpstr">
      <vt:lpstr>IBM Plex Sans KR</vt:lpstr>
      <vt:lpstr>Arial</vt:lpstr>
      <vt:lpstr>IBM Plex Mono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지웅 고</cp:lastModifiedBy>
  <cp:revision>3</cp:revision>
  <dcterms:created xsi:type="dcterms:W3CDTF">2026-09-14T14:40:29Z</dcterms:created>
  <dcterms:modified xsi:type="dcterms:W3CDTF">2026-09-14T14:47:06Z</dcterms:modified>
</cp:coreProperties>
</file>