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1c779d44fd8641e3" /><Relationship Type="http://schemas.openxmlformats.org/officeDocument/2006/relationships/extended-properties" Target="/docProps/app.xml" Id="Rffa7acb839064c54" /><Relationship Type="http://schemas.openxmlformats.org/officeDocument/2006/relationships/officeDocument" Target="/ppt/presentation.xml" Id="Red8b0f96dfac44a7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b33aaae0e03449c"/>
  </p:sldMasterIdLst>
  <p:notesMasterIdLst>
    <p:notesMasterId xmlns:r="http://schemas.openxmlformats.org/officeDocument/2006/relationships" r:id="R8380352cf0be4c98"/>
  </p:notesMasterIdLst>
  <p:sldIdLst>
    <p:sldId xmlns:r="http://schemas.openxmlformats.org/officeDocument/2006/relationships" id="256" r:id="R22297bc081054a17"/>
    <p:sldId xmlns:r="http://schemas.openxmlformats.org/officeDocument/2006/relationships" id="257" r:id="Rec560a2977a94642"/>
    <p:sldId xmlns:r="http://schemas.openxmlformats.org/officeDocument/2006/relationships" id="258" r:id="Rb37e0734f3374c83"/>
    <p:sldId xmlns:r="http://schemas.openxmlformats.org/officeDocument/2006/relationships" id="259" r:id="Rcdac84b4112d40df"/>
    <p:sldId xmlns:r="http://schemas.openxmlformats.org/officeDocument/2006/relationships" id="260" r:id="R8a07b1b291c5454a"/>
    <p:sldId xmlns:r="http://schemas.openxmlformats.org/officeDocument/2006/relationships" id="261" r:id="Rad7d1ab240b84527"/>
    <p:sldId xmlns:r="http://schemas.openxmlformats.org/officeDocument/2006/relationships" id="262" r:id="R5324f1e407c44090"/>
    <p:sldId xmlns:r="http://schemas.openxmlformats.org/officeDocument/2006/relationships" id="263" r:id="R27a35b14110c4172"/>
    <p:sldId xmlns:r="http://schemas.openxmlformats.org/officeDocument/2006/relationships" id="264" r:id="R88147430fd42493b"/>
    <p:sldId xmlns:r="http://schemas.openxmlformats.org/officeDocument/2006/relationships" id="265" r:id="R1e43185da9564690"/>
    <p:sldId xmlns:r="http://schemas.openxmlformats.org/officeDocument/2006/relationships" id="266" r:id="R3d708d1cd1e643ca"/>
    <p:sldId xmlns:r="http://schemas.openxmlformats.org/officeDocument/2006/relationships" id="267" r:id="R8201f13e88114c12"/>
    <p:sldId xmlns:r="http://schemas.openxmlformats.org/officeDocument/2006/relationships" id="268" r:id="R8f7f40fa24364b88"/>
    <p:sldId xmlns:r="http://schemas.openxmlformats.org/officeDocument/2006/relationships" id="269" r:id="Rcccf63a01ee84988"/>
    <p:sldId xmlns:r="http://schemas.openxmlformats.org/officeDocument/2006/relationships" id="270" r:id="Rb2be65735b5c4ce8"/>
    <p:sldId xmlns:r="http://schemas.openxmlformats.org/officeDocument/2006/relationships" id="271" r:id="Ra723050f243e4928"/>
    <p:sldId xmlns:r="http://schemas.openxmlformats.org/officeDocument/2006/relationships" id="272" r:id="R52727c80db4c4a67"/>
    <p:sldId xmlns:r="http://schemas.openxmlformats.org/officeDocument/2006/relationships" id="273" r:id="R5edc4d15b0674353"/>
    <p:sldId xmlns:r="http://schemas.openxmlformats.org/officeDocument/2006/relationships" id="274" r:id="R1598c7a37f1a4332"/>
    <p:sldId xmlns:r="http://schemas.openxmlformats.org/officeDocument/2006/relationships" id="275" r:id="Ra124e67c51634e3a"/>
    <p:sldId xmlns:r="http://schemas.openxmlformats.org/officeDocument/2006/relationships" id="276" r:id="R85cc1b6bbd0b4f2e"/>
  </p:sldIdLst>
  <p:sldSz cx="12191695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e5a3e36b36bd4acf" /><Relationship Type="http://schemas.openxmlformats.org/officeDocument/2006/relationships/slideMaster" Target="/ppt/slideMasters/slideMaster1.xml" Id="Rfb33aaae0e03449c" /><Relationship Type="http://schemas.openxmlformats.org/officeDocument/2006/relationships/notesMaster" Target="/ppt/notesMasters/notesMaster1.xml" Id="R8380352cf0be4c98" /><Relationship Type="http://schemas.openxmlformats.org/officeDocument/2006/relationships/presProps" Target="/ppt/presProps.xml" Id="R68bb68d30bed420e" /><Relationship Type="http://schemas.openxmlformats.org/officeDocument/2006/relationships/tableStyles" Target="/ppt/tableStyles.xml" Id="R6f1a60ba260d409f" /><Relationship Type="http://schemas.openxmlformats.org/officeDocument/2006/relationships/slide" Target="/ppt/slides/slide1.xml" Id="R22297bc081054a17" /><Relationship Type="http://schemas.openxmlformats.org/officeDocument/2006/relationships/slide" Target="/ppt/slides/slide2.xml" Id="Rec560a2977a94642" /><Relationship Type="http://schemas.openxmlformats.org/officeDocument/2006/relationships/slide" Target="/ppt/slides/slide3.xml" Id="Rb37e0734f3374c83" /><Relationship Type="http://schemas.openxmlformats.org/officeDocument/2006/relationships/slide" Target="/ppt/slides/slide4.xml" Id="Rcdac84b4112d40df" /><Relationship Type="http://schemas.openxmlformats.org/officeDocument/2006/relationships/slide" Target="/ppt/slides/slide5.xml" Id="R8a07b1b291c5454a" /><Relationship Type="http://schemas.openxmlformats.org/officeDocument/2006/relationships/slide" Target="/ppt/slides/slide6.xml" Id="Rad7d1ab240b84527" /><Relationship Type="http://schemas.openxmlformats.org/officeDocument/2006/relationships/slide" Target="/ppt/slides/slide7.xml" Id="R5324f1e407c44090" /><Relationship Type="http://schemas.openxmlformats.org/officeDocument/2006/relationships/slide" Target="/ppt/slides/slide8.xml" Id="R27a35b14110c4172" /><Relationship Type="http://schemas.openxmlformats.org/officeDocument/2006/relationships/slide" Target="/ppt/slides/slide9.xml" Id="R88147430fd42493b" /><Relationship Type="http://schemas.openxmlformats.org/officeDocument/2006/relationships/slide" Target="/ppt/slides/slide10.xml" Id="R1e43185da9564690" /><Relationship Type="http://schemas.openxmlformats.org/officeDocument/2006/relationships/slide" Target="/ppt/slides/slide11.xml" Id="R3d708d1cd1e643ca" /><Relationship Type="http://schemas.openxmlformats.org/officeDocument/2006/relationships/slide" Target="/ppt/slides/slide12.xml" Id="R8201f13e88114c12" /><Relationship Type="http://schemas.openxmlformats.org/officeDocument/2006/relationships/slide" Target="/ppt/slides/slide13.xml" Id="R8f7f40fa24364b88" /><Relationship Type="http://schemas.openxmlformats.org/officeDocument/2006/relationships/slide" Target="/ppt/slides/slide14.xml" Id="Rcccf63a01ee84988" /><Relationship Type="http://schemas.openxmlformats.org/officeDocument/2006/relationships/slide" Target="/ppt/slides/slide15.xml" Id="Rb2be65735b5c4ce8" /><Relationship Type="http://schemas.openxmlformats.org/officeDocument/2006/relationships/slide" Target="/ppt/slides/slide16.xml" Id="Ra723050f243e4928" /><Relationship Type="http://schemas.openxmlformats.org/officeDocument/2006/relationships/slide" Target="/ppt/slides/slide17.xml" Id="R52727c80db4c4a67" /><Relationship Type="http://schemas.openxmlformats.org/officeDocument/2006/relationships/slide" Target="/ppt/slides/slide18.xml" Id="R5edc4d15b0674353" /><Relationship Type="http://schemas.openxmlformats.org/officeDocument/2006/relationships/slide" Target="/ppt/slides/slide19.xml" Id="R1598c7a37f1a4332" /><Relationship Type="http://schemas.openxmlformats.org/officeDocument/2006/relationships/slide" Target="/ppt/slides/slide20.xml" Id="Ra124e67c51634e3a" /><Relationship Type="http://schemas.openxmlformats.org/officeDocument/2006/relationships/slide" Target="/ppt/slides/slide21.xml" Id="R85cc1b6bbd0b4f2e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86b5cf963c6f40a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d413c175add4f6a" /><Relationship Type="http://schemas.openxmlformats.org/officeDocument/2006/relationships/notesMaster" Target="/ppt/notesMasters/notesMaster1.xml" Id="R67499dd352834ece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7af0a5bd8cac4d7f" /><Relationship Type="http://schemas.openxmlformats.org/officeDocument/2006/relationships/notesMaster" Target="/ppt/notesMasters/notesMaster1.xml" Id="Rb6a1bf4d3e484c3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7ce36fb02744e37" /><Relationship Type="http://schemas.openxmlformats.org/officeDocument/2006/relationships/notesMaster" Target="/ppt/notesMasters/notesMaster1.xml" Id="R8eb2e6e208934210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82c7d30b13d4869" /><Relationship Type="http://schemas.openxmlformats.org/officeDocument/2006/relationships/notesMaster" Target="/ppt/notesMasters/notesMaster1.xml" Id="Re6ee15fd307f40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b8cea3c2c70a449f" /><Relationship Type="http://schemas.openxmlformats.org/officeDocument/2006/relationships/notesMaster" Target="/ppt/notesMasters/notesMaster1.xml" Id="Rc328c4faac5f456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9e8062d24b344e94" /><Relationship Type="http://schemas.openxmlformats.org/officeDocument/2006/relationships/notesMaster" Target="/ppt/notesMasters/notesMaster1.xml" Id="Rc74b17b852004ffb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8b632df75174156" /><Relationship Type="http://schemas.openxmlformats.org/officeDocument/2006/relationships/notesMaster" Target="/ppt/notesMasters/notesMaster1.xml" Id="R1e8cc5932d0a47fd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948db740521f4a98" /><Relationship Type="http://schemas.openxmlformats.org/officeDocument/2006/relationships/notesMaster" Target="/ppt/notesMasters/notesMaster1.xml" Id="R0b4f623d19ed42fc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b3f067f23b784080" /><Relationship Type="http://schemas.openxmlformats.org/officeDocument/2006/relationships/notesMaster" Target="/ppt/notesMasters/notesMaster1.xml" Id="R3adaf6ff887d402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bfa2c035aef94321" /><Relationship Type="http://schemas.openxmlformats.org/officeDocument/2006/relationships/notesMaster" Target="/ppt/notesMasters/notesMaster1.xml" Id="Rbf2c1e04d5b84385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8515b8e555804d04" /><Relationship Type="http://schemas.openxmlformats.org/officeDocument/2006/relationships/notesMaster" Target="/ppt/notesMasters/notesMaster1.xml" Id="R56fff9e3e4024a59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674b77fc96624af7" /><Relationship Type="http://schemas.openxmlformats.org/officeDocument/2006/relationships/notesMaster" Target="/ppt/notesMasters/notesMaster1.xml" Id="R531c1b3e6c49400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cad8eae16f244d18" /><Relationship Type="http://schemas.openxmlformats.org/officeDocument/2006/relationships/notesMaster" Target="/ppt/notesMasters/notesMaster1.xml" Id="Rc449d57969c9430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788d2326a8c94d63" /><Relationship Type="http://schemas.openxmlformats.org/officeDocument/2006/relationships/notesMaster" Target="/ppt/notesMasters/notesMaster1.xml" Id="Rb093129e1fb04f7d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373c2a355934d50" /><Relationship Type="http://schemas.openxmlformats.org/officeDocument/2006/relationships/notesMaster" Target="/ppt/notesMasters/notesMaster1.xml" Id="Rd8e8b27d920b41dd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4fe6b31e84674bcb" /><Relationship Type="http://schemas.openxmlformats.org/officeDocument/2006/relationships/notesMaster" Target="/ppt/notesMasters/notesMaster1.xml" Id="R86f605b2e011408d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6aa9f61c47454dca" /><Relationship Type="http://schemas.openxmlformats.org/officeDocument/2006/relationships/notesMaster" Target="/ppt/notesMasters/notesMaster1.xml" Id="R170b143e615f4ac7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82fcce8316724b4f" /><Relationship Type="http://schemas.openxmlformats.org/officeDocument/2006/relationships/notesMaster" Target="/ppt/notesMasters/notesMaster1.xml" Id="R32a350b6bff34dcc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76bfbbd573454e88" /><Relationship Type="http://schemas.openxmlformats.org/officeDocument/2006/relationships/notesMaster" Target="/ppt/notesMasters/notesMaster1.xml" Id="R5763c6d257bb462f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76bb6de36b546ab" /><Relationship Type="http://schemas.openxmlformats.org/officeDocument/2006/relationships/notesMaster" Target="/ppt/notesMasters/notesMaster1.xml" Id="R6b5141cf514a4054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41959b9038e34e73" /><Relationship Type="http://schemas.openxmlformats.org/officeDocument/2006/relationships/notesMaster" Target="/ppt/notesMasters/notesMaster1.xml" Id="R97596517b643416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4-1의 Excel과 내용이 같은 CSV를 사용합니다. 자료는 같고 표현 방식과 읽는 도구가 달라졌다는 점부터 시작합니다.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두 파일의 확장자와 여는 방법은 다르지만 머리글과 60줄의 값은 같습니다. Excel에서는 값이 칸 안에 보이고, CSV에서는 같은 값이 쉼표로 나뉜 글자 줄로 저장됩니다. 오늘은 pandas가 이 글자 줄을 다시 표로 읽는 과정을 살펴봅니다.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이번에는 오류를 일부러 만들지 않습니다. uv add pandas를 직접 실행하면 uv가 pandas를 프로젝트의 라이브러리 목록에 기록하고 .venv에서도 사용할 수 있게 준비합니다. pyproject.toml에 pandas가 생겼는지 확인한 뒤 Notebook 화면으로 돌아가 커널을 다시 시작합니다.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pandas는 표 데이터를 다루는 데 널리 쓰이는 Python 라이브러리입니다. 데이터 분석가와 연구자, Python 개발자가 많이 쓰며 CSV, Excel, 데이터베이스 표를 같은 DataFrame으로 읽고 필요한 행과 열을 고르거나 평균을 계산하는 일을 한 도구에서 이어서 할 수 있습니다. 출처: pandas 공식 Package overview 및 User Guide. https://pandas.pydata.org/docs/getting_started/overview.html https://pandas.pydata.org/docs/user_guide/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04-2_exercise.ipynb를 열고 첫 번째 요청을 보냅니다. 아직 코드는 만들지 않게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AI의 답이 도착해도 바로 다음 요청을 보내지 않습니다. CSV의 머리글과 줄 수를 직접 보며 자료 내용, 머리글, 60줄, Excel과의 차이가 맞는지 하나씩 확인합니다. 다르면 원본과 다른 항목을 구체적으로 말하고 CSV를 다시 읽게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두 번째 요청으로 방문자 수와 대출 권수의 평균을 계산하고 Notebook에 출력하게 합니다. AI가 셀을 만들었다고 답하면 04-2_exercise.ipynb로 돌아가 두 열 이름부터 찾고 실행합니다.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AI가 만든 평균 계산 셀을 실행하고 visitors와 borrowed_books 두 결과가 코드 아래에 출력되는지 확인합니다.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추세선에는 여러 방법이 있습니다. 이번 수업에서는 가까운 5개 평일의 평균을 이어 만든 선을 사용합니다. 내일 값을 맞히는 예측선이 아니라, 흔들리는 값 속 전체 흐름을 보기 쉽게 하는 선이라고 설명합니다.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세 번째 요청에서 x축과 y축 후보와 각 선택의 의미를 설명하게 합니다. 아직 그래프는 만들지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이번 질문은 날짜가 지나면서 도서관 방문자 수가 어떻게 달라졌는지입니다. 그래서 시간의 순서인 date를 x축에, 날짜마다 달라지는 visitors를 y축에 놓습니다. borrowed_books를 고르면 대출 권수의 흐름을 볼 수 있다고 비교합니다.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네 번째 요청에서 선택한 축과 표시할 검토 정보까지 구체적으로 적어 실제 그래프 제작을 맡깁니다.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AI가 코드를 채워도 셀은 아직 실행되지 않았을 수 있습니다. 학생이 Notebook으로 돌아와 파일 경로와 열 이름을 확인한 뒤, AI가 작성한 셀을 위에서 아래로 직접 실행합니다.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다섯 번째 요청은 실행 성공 여부가 아니라 원본과 결과가 맞는지를 검토하게 합니다. 검토가 끝나면 실습은 마치고, 설명용 04-2_pandas_table.ipynb를 열어 방금 한 작업이 코드에 어떻게 적혔는지 1번부터 읽겠다고 안내합니다.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학생에게 notebooks/04-2_pandas_table.ipynb를 열게 합니다. 실습에서 만든 결과와 같은 작업이 코드에 어떻게 적혀 있는지 이제 번호 순서대로 읽겠다고 말합니다. ../는 notebooks에서 한 단계 위의 04 폴더로 올라간 뒤 data 폴더로 들어가라는 뜻이라고 먼저 설명합니다.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import pandas as pd를 두 덩어리로 읽습니다. pandas를 가져오고 pd라는 짧은 이름을 붙입니다. 이 줄은 Notebook에서 한 번만 실행하며 다음 번호에서 반복하지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3번에서는 import가 다시 나오지 않습니다. read_csv가 CSV를 읽고 df에 담으며, head가 위쪽 다섯 행을 보여 준다는 흐름을 읽습니다.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4번의 다섯 줄을 두 블록으로 읽습니다. 위 블록은 표의 상태를 확인하고, 아래 블록은 두 열의 평균을 계산해 출력합니다. 함수 하나씩 암기시키지 않습니다.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5번의 전체 코드를 세 블록으로 나누어 읽습니다. 첫 블록에서 x축과 y축, 둘째 블록에서 제목과 축 이름, 셋째 블록에서 날짜 표시 간격을 확인합니다.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6번의 전체 코드를 네 블록으로 읽습니다. 5일 평균 열을 만들고, 회색 원자료를 그린 뒤, ax=ax로 주황 추세선을 같은 그래프에 겹칩니다. 마지막 화면 설정은 5번과 같은 흐름이라고 연결합니다.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1번부터 6번까지를 파일 확인, 도구 가져오기, 읽고 확인하기, 그래프로 보기의 흐름으로 다시 연결합니다. 문법을 묻지 않고 각 번호가 화면에서 한 일을 학생에게 말하게 합니다.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bed2a7ac950454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faa7328bff24396" /><Relationship Type="http://schemas.openxmlformats.org/officeDocument/2006/relationships/slideLayout" Target="/ppt/slideLayouts/slideLayout1.xml" Id="R673a52a19a6c451d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673a52a19a6c451d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b1c3e1e8414e68" /><Relationship Type="http://schemas.openxmlformats.org/officeDocument/2006/relationships/notesSlide" Target="/ppt/notesSlides/notesSlide1.xml" Id="Ra4d34c267f604f8b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3c60c11ba04f93" /><Relationship Type="http://schemas.openxmlformats.org/officeDocument/2006/relationships/notesSlide" Target="/ppt/notesSlides/notesSlide2.xml" Id="R3beeef50a40344b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ab4f2937da04c45" /><Relationship Type="http://schemas.openxmlformats.org/officeDocument/2006/relationships/notesSlide" Target="/ppt/notesSlides/notesSlide3.xml" Id="Rfbb5a6c195224e1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fa3d6e2a1b74045" /><Relationship Type="http://schemas.openxmlformats.org/officeDocument/2006/relationships/notesSlide" Target="/ppt/notesSlides/notesSlide4.xml" Id="R14627e26d2704886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ec9b14976444c6" /><Relationship Type="http://schemas.openxmlformats.org/officeDocument/2006/relationships/notesSlide" Target="/ppt/notesSlides/notesSlide5.xml" Id="R98b0826d6a3c40d9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676e2c2033947a7" /><Relationship Type="http://schemas.openxmlformats.org/officeDocument/2006/relationships/notesSlide" Target="/ppt/notesSlides/notesSlide6.xml" Id="Rffe803b3515d47e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ce6294371af49a6" /><Relationship Type="http://schemas.openxmlformats.org/officeDocument/2006/relationships/notesSlide" Target="/ppt/notesSlides/notesSlide7.xml" Id="R153cf59e79344822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6b033fcead49ed" /><Relationship Type="http://schemas.openxmlformats.org/officeDocument/2006/relationships/notesSlide" Target="/ppt/notesSlides/notesSlide8.xml" Id="Rdf5e0bd571a44ce3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bb9a3add644765" /><Relationship Type="http://schemas.openxmlformats.org/officeDocument/2006/relationships/notesSlide" Target="/ppt/notesSlides/notesSlide9.xml" Id="Rd6c907ac061c4882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8117459e7e4c99" /><Relationship Type="http://schemas.openxmlformats.org/officeDocument/2006/relationships/notesSlide" Target="/ppt/notesSlides/notesSlide10.xml" Id="Racd919e8ed8e4c88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c5c72cb3c234431" /><Relationship Type="http://schemas.openxmlformats.org/officeDocument/2006/relationships/notesSlide" Target="/ppt/notesSlides/notesSlide11.xml" Id="R688fe1231e5c4d45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73cc3b8ac4c4384" /><Relationship Type="http://schemas.openxmlformats.org/officeDocument/2006/relationships/notesSlide" Target="/ppt/notesSlides/notesSlide12.xml" Id="Rb504424fb93b4f31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5ec5316eea04a8b" /><Relationship Type="http://schemas.openxmlformats.org/officeDocument/2006/relationships/notesSlide" Target="/ppt/notesSlides/notesSlide13.xml" Id="R7ea7f146b71d47a0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9804a4ea4a4408" /><Relationship Type="http://schemas.openxmlformats.org/officeDocument/2006/relationships/notesSlide" Target="/ppt/notesSlides/notesSlide14.xml" Id="Rd3ecea8ac4814d2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377c9efb0ef4a59" /><Relationship Type="http://schemas.openxmlformats.org/officeDocument/2006/relationships/notesSlide" Target="/ppt/notesSlides/notesSlide15.xml" Id="R79aa58b3f9444df8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e90ee6bda84ebc" /><Relationship Type="http://schemas.openxmlformats.org/officeDocument/2006/relationships/notesSlide" Target="/ppt/notesSlides/notesSlide16.xml" Id="R268a07f9756a497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54b4d509ca34c5a" /><Relationship Type="http://schemas.openxmlformats.org/officeDocument/2006/relationships/notesSlide" Target="/ppt/notesSlides/notesSlide17.xml" Id="R8da3032f7b9e450a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cffb01d434d45d3" /><Relationship Type="http://schemas.openxmlformats.org/officeDocument/2006/relationships/notesSlide" Target="/ppt/notesSlides/notesSlide18.xml" Id="R0d60b287763f444d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382986f54ad4c89" /><Relationship Type="http://schemas.openxmlformats.org/officeDocument/2006/relationships/notesSlide" Target="/ppt/notesSlides/notesSlide19.xml" Id="R2c94878d35684f8c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2925515a3c34aa7" /><Relationship Type="http://schemas.openxmlformats.org/officeDocument/2006/relationships/notesSlide" Target="/ppt/notesSlides/notesSlide20.xml" Id="Rd78bf533cb09424e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ae5bd388c04da3" /><Relationship Type="http://schemas.openxmlformats.org/officeDocument/2006/relationships/notesSlide" Target="/ppt/notesSlides/notesSlide21.xml" Id="R1fba19d74c8c4469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B1D2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AB22E4-8B0C-4D4C-B397-85D5FFBFBD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095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F5A1F24-7E14-4817-B3D1-AEFBCC875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287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05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4회 · 둘째 차시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2477C0E2-C14E-4B29-B7F0-3697AE05C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952625"/>
            <a:ext cx="8382000" cy="1200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2000"/>
              </a:lnSpc>
              <a:buNone/>
              <a:defRPr sz="33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33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pandas로 표 데이터를</a:t>
            </a:r>
          </a:p>
          <a:p xmlns:a="http://schemas.openxmlformats.org/drawingml/2006/main">
            <a:pPr algn="l">
              <a:lnSpc>
                <a:spcPct val="102000"/>
              </a:lnSpc>
              <a:buNone/>
              <a:defRPr sz="33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33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쉽게 사용하기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05B52D-0C5C-4FBD-BAAE-EA77632942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667125"/>
            <a:ext cx="9906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0">
                <a:solidFill>
                  <a:srgbClr val="A7ACB3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0">
                <a:solidFill>
                  <a:srgbClr val="A7ACB3"/>
                </a:solidFill>
                <a:latin typeface="IBM Plex Sans KR"/>
                <a:ea typeface="IBM Plex Sans KR"/>
                <a:cs typeface="IBM Plex Sans KR"/>
              </a:rPr>
              <a:t>같은 자료를 CSV로 읽고, 표와 그래프를 열 이름으로 연결합니다.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19EF86A-9526-4A08-9AFA-73D92C611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6195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1쪽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C642EC-7E98-4514-A1E5-7BB529C74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01</a:t>
            </a:r>
          </a:p>
        </p:txBody>
      </p:sp>
    </p:spTree>
    <p:extLst>
      <p:ext uri="{BB962C8B-B14F-4D97-AF65-F5344CB8AC3E}">
        <p14:creationId xmlns:p14="http://schemas.microsoft.com/office/powerpoint/2010/main" val="27162947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6706AC7-D29D-400C-9F1D-0FB030BD5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9AAB650-6597-4C75-96FE-8606B40A0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3A0838-5889-412B-8138-9C9DCF15A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어제의 Excel이 오늘은 CSV다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46C1762-5952-4981-92AB-806709D7D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CA18B9-4C30-4D6F-9D54-33472BE24C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CBB0EA-B289-40AE-8B60-90E66C66CA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2쪽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413F47-88B9-434E-8D3D-10229FCE22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02</a:t>
            </a:r>
          </a:p>
        </p:txBody>
      </p:sp>
      <p:graphicFrame>
        <p:nvGraphicFramePr>
          <p:cNvPr id="23" name=""/>
          <p:cNvGraphicFramePr/>
          <p:nvPr/>
        </p:nvGraphicFramePr>
        <p:xfrm>
          <a:off xmlns:a="http://schemas.openxmlformats.org/drawingml/2006/main" x="1143000" y="2047875"/>
          <a:ext xmlns:a="http://schemas.openxmlformats.org/drawingml/2006/main" cx="9906000" cy="2095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00250"/>
                <a:gridCol w="4953000"/>
                <a:gridCol w="2952750"/>
              </a:tblGrid>
              <a:tr h="698500"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차시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파일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여는 방법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</a:tr>
              <a:tr h="698500"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425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4-1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425" b="0">
                          <a:solidFill>
                            <a:srgbClr val="6C7078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04-library-data.xlsx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425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Excel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</a:tr>
              <a:tr h="698500"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425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4-2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425" b="0">
                          <a:solidFill>
                            <a:srgbClr val="6C7078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04-library-data.csv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425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pandas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3E340D4-FF5F-43A2-A5F8-29935804D3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43000" y="4524375"/>
            <a:ext cx="4762500" cy="1000125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E7F2ED"/>
          </a:solidFill>
          <a:ln xmlns:a="http://schemas.openxmlformats.org/drawingml/2006/main" w="9525">
            <a:solidFill>
              <a:srgbClr val="0E7C86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8D0A672-5C28-4AAA-B7B9-BA5290430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733925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같은 내용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53D6618-DA8A-4FEE-B390-7CE16AABCC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5133975"/>
            <a:ext cx="438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머리글 3개와 데이터 60줄이 완전히 같아요.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5FE77C0-588D-4B7C-B012-7AB8BF580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524375"/>
            <a:ext cx="4762500" cy="1000125"/>
          </a:xfrm>
          <a:prstGeom xmlns:a="http://schemas.openxmlformats.org/drawingml/2006/main" prst="roundRect">
            <a:avLst>
              <a:gd name="adj" fmla="val 7619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9490BA9-A110-46EF-8BAF-590279B939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4733925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다른 표현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9F98FD8-3832-43DB-A8FF-6FD66087BF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0" y="5133975"/>
            <a:ext cx="4381500" cy="2571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Excel은 칸으로, CSV는 쉼표로 값을 나누어요.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0CC4AC-F0DC-4E2F-82AA-1CB7338AC7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표현하는 방법이 다를 뿐, 두 파일은 같은 데이터를 담고 있어요</a:t>
            </a:r>
          </a:p>
        </p:txBody>
      </p:sp>
    </p:spTree>
    <p:extLst>
      <p:ext uri="{BB962C8B-B14F-4D97-AF65-F5344CB8AC3E}">
        <p14:creationId xmlns:p14="http://schemas.microsoft.com/office/powerpoint/2010/main" val="22377316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58BA11A-4994-4B03-A78F-99FE2DB98A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11D342-8CCF-4641-B53E-76208F513F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150302-D690-43AE-B410-E8D9FC8F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pandas를 프로젝트에 추가한다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113342-5465-46F4-8E00-2156D5BB04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7617A1-6DAE-4E54-887B-5E85E1387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0F833D8-D709-41C5-879C-1103266EA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3쪽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1E91CF-2364-41CF-B85F-E8A3717DA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9217F53-3485-4168-8CAA-A7C3B6697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1952625"/>
            <a:ext cx="28575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VS Code 터미널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AFE3AF-C930-48D0-AAE5-D2BB2A84A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428875"/>
            <a:ext cx="10096500" cy="1047750"/>
          </a:xfrm>
          <a:prstGeom xmlns:a="http://schemas.openxmlformats.org/drawingml/2006/main" prst="roundRect">
            <a:avLst>
              <a:gd name="adj" fmla="val 5455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171450" tIns="133350" rIns="171450" bIns="133350" anchor="ctr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buNone/>
              <a:defRPr sz="21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21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uv add pandas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C7D317A-1C3C-4426-B7EA-87F23610F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4000500"/>
            <a:ext cx="3143250" cy="1285875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58D4A09-B47D-4371-9855-2A8FB5E956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143375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83706E-CD80-4CCD-9DA6-89E3F05254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410075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명령 실행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1D932E0-8580-43D5-81C3-4DF85D3A6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38250" y="4781550"/>
            <a:ext cx="2762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04 폴더의 터미널에서 실행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E4195E4-CD8D-44C0-85DD-451CDDFA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0" y="4000500"/>
            <a:ext cx="3143250" cy="1285875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E7F2ED"/>
          </a:solidFill>
          <a:ln xmlns:a="http://schemas.openxmlformats.org/drawingml/2006/main" w="9525">
            <a:solidFill>
              <a:srgbClr val="0E7C86"/>
            </a:solidFill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5F3B33-4480-4571-9587-EAEC54F567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143375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0E7C86"/>
                </a:solidFill>
                <a:latin typeface="IBM Plex Sans KR"/>
                <a:ea typeface="IBM Plex Sans KR"/>
                <a:cs typeface="IBM Plex Sans KR"/>
              </a:rPr>
              <a:t>2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508EC2-C5D9-450E-805B-7995FDB45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410075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파일 확인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8DC6EE3-0B7D-47EB-B7FA-2BEF44B005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67250" y="4781550"/>
            <a:ext cx="2762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pyproject.toml에서 pandas 확인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B4B9882-172E-4D3E-9D3D-1C433AA50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4000500"/>
            <a:ext cx="3143250" cy="1285875"/>
          </a:xfrm>
          <a:prstGeom xmlns:a="http://schemas.openxmlformats.org/drawingml/2006/main" prst="roundRect">
            <a:avLst>
              <a:gd name="adj" fmla="val 5926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1ACF51-85A1-4B6A-80BB-96E435921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143375"/>
            <a:ext cx="27622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5C00"/>
                </a:solidFill>
                <a:latin typeface="IBM Plex Sans KR"/>
                <a:ea typeface="IBM Plex Sans KR"/>
                <a:cs typeface="IBM Plex Sans KR"/>
              </a:rPr>
              <a:t>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4FA3CD5-5714-4034-9D08-5AFC8568E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410075"/>
            <a:ext cx="2762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커널 다시 시작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1660434-0EF5-4624-983C-93AA367A5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781550"/>
            <a:ext cx="2762250" cy="371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Notebook의 .venv 다시 시작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0BC223-B98A-44B2-BA7D-0F7432D2D9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6262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명령이 끝났다는 메시지만 보지 말고, 설정 파일이 실제로 바뀌었는지 확인해요</a:t>
            </a:r>
          </a:p>
        </p:txBody>
      </p:sp>
    </p:spTree>
    <p:extLst>
      <p:ext uri="{BB962C8B-B14F-4D97-AF65-F5344CB8AC3E}">
        <p14:creationId xmlns:p14="http://schemas.microsoft.com/office/powerpoint/2010/main" val="42285108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9F73A8-BAF3-4E3B-B510-5E69AF5DC5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85F311B-79A9-4611-BF70-D31B061CBE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0C90B3-288E-4DA1-955E-984FBAB2E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pandas는 도구, DataFrame은 표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2FB3F34-740F-43B8-9C82-96D5CC3DF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D67E018-F4A0-4BF4-AB93-7CD1EABB64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8B6B14-5B2E-4666-9996-FC5BCA7407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4쪽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D21E7F5-05A1-4C48-B6F0-C4A5A31F05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04</a:t>
            </a:r>
          </a:p>
        </p:txBody>
      </p:sp>
      <p:graphicFrame>
        <p:nvGraphicFramePr>
          <p:cNvPr id="18" name=""/>
          <p:cNvGraphicFramePr/>
          <p:nvPr/>
        </p:nvGraphicFramePr>
        <p:xfrm>
          <a:off xmlns:a="http://schemas.openxmlformats.org/drawingml/2006/main" x="1047750" y="1733550"/>
          <a:ext xmlns:a="http://schemas.openxmlformats.org/drawingml/2006/main" cx="10096500" cy="245745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952750"/>
                <a:gridCol w="7143750"/>
              </a:tblGrid>
              <a:tr h="614363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이름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뜻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</a:tr>
              <a:tr h="614363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pandas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표 데이터를 읽고 다루는 데 널리 쓰이는 라이브러리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</a:tr>
              <a:tr h="614363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DataFrame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pandas가 메모리에 만든 표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14363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pd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코드에서 pandas를 짧게 부르는 이름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D4F7DB4-2A40-4D1F-9121-8893493595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44005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참고 · 누가 많이 쓸까?  데이터 분석가 · 연구자 · Python 개발자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9B5FE59-DC27-483C-A43F-1F0AD88EDB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0101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CSV · Excel · 데이터베이스 표를 같은 DataFrame으로 읽고, 고르기와 계산을 이어서 할 수 있어요</a:t>
            </a:r>
          </a:p>
        </p:txBody>
      </p:sp>
    </p:spTree>
    <p:extLst>
      <p:ext uri="{BB962C8B-B14F-4D97-AF65-F5344CB8AC3E}">
        <p14:creationId xmlns:p14="http://schemas.microsoft.com/office/powerpoint/2010/main" val="14636937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BB17EA8-9348-408D-916E-51648E948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A1C81F-0733-4284-80B4-9DD0914F20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FC01D7B-DFC5-4BA9-A735-B417A82175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먼저 자료가 무엇을 말하는지 묻는다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14C035-07A3-42FE-8B88-F94762D7F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ECD979A-094D-4DEC-B34D-40ABBDC2C0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D8C3C28-AA32-426A-B765-36EEE45A2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5쪽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3ACE2B-4C09-4866-8CC9-7A56AB5FC9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0513F3E-5CD3-4BE2-9D89-4C491BBA5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09750"/>
            <a:ext cx="10287000" cy="3429000"/>
          </a:xfrm>
          <a:prstGeom xmlns:a="http://schemas.openxmlformats.org/drawingml/2006/main" prst="roundRect">
            <a:avLst>
              <a:gd name="adj" fmla="val 1667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171450" tIns="133350" rIns="171450" bIns="133350" anchor="t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buNone/>
              <a:def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1번 · 자료 이해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data/04-library-data.csv를 읽어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이 파일이 어떤 자료인지 설명해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4-1에서 사용한 data/04-library-data.xlsx와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내용이 다른지도 확인해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아직 코드는 만들지 마.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59A505D-31AD-4617-94E5-44A9E18539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6262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그래프를 바로 부탁하지 않고, AI의 첫 답에서 자료의 뜻부터 확인해요</a:t>
            </a:r>
          </a:p>
        </p:txBody>
      </p:sp>
    </p:spTree>
    <p:extLst>
      <p:ext uri="{BB962C8B-B14F-4D97-AF65-F5344CB8AC3E}">
        <p14:creationId xmlns:p14="http://schemas.microsoft.com/office/powerpoint/2010/main" val="27812985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775402-835B-450D-A06C-D16DE40F0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1947197-D30C-46E5-88F6-98CB21C52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804FBA-8549-428A-B2F5-D55B99C32D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AI의 설명을 원본과 맞춰 본다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5D6DD9-63DC-4787-B00F-79471C66C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C9B4FD0-C2E6-4BAF-BE6F-1333AE65E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E2D9E6C-87C7-428C-A856-BA0340B36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6쪽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B22034-982B-4858-8AE6-CB53F846DA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06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904875" y="1905000"/>
          <a:ext xmlns:a="http://schemas.openxmlformats.org/drawingml/2006/main" cx="10382250" cy="3429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429000"/>
                <a:gridCol w="6953250"/>
              </a:tblGrid>
              <a:tr h="685800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확인할 것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원본에서 보이는 답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</a:tr>
              <a:tr h="685800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자료의 내용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날짜별 도서관 방문자 수와 대출한 책 수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</a:tr>
              <a:tr h="685800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머리글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date · visitors · borrowed_books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  <a:tr h="685800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데이터 줄 수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60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</a:tr>
              <a:tr h="685800"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Excel과 차이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350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표현 형식만 다르고 내용은 같음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6B07D5F-D727-4032-A681-4F23A3779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6737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설명이 다르면 다음 요청으로 넘어가지 않고, 다른 항목을 다시 알려요</a:t>
            </a:r>
          </a:p>
        </p:txBody>
      </p:sp>
    </p:spTree>
    <p:extLst>
      <p:ext uri="{BB962C8B-B14F-4D97-AF65-F5344CB8AC3E}">
        <p14:creationId xmlns:p14="http://schemas.microsoft.com/office/powerpoint/2010/main" val="173721836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72D217A-93A3-49F9-9FEC-D228239CF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8E54409-A91A-4F75-8371-E019AB38B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5D08ED-1EAF-4B57-938A-4D1FF4CF0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두 평균을 AI에게 계산해 달라고 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A4AAC99-8432-401A-B555-E1F4D7E188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4038E8-5E4F-47A0-871F-4C98D9549F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1635B14-5EE6-4C16-89B7-7C73CCE99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7쪽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896FC4-6B71-4EBA-B568-6E2FA2121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AEE3A4-D2A4-435D-A7A8-6F31741CC6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62125"/>
            <a:ext cx="10287000" cy="3714750"/>
          </a:xfrm>
          <a:prstGeom xmlns:a="http://schemas.openxmlformats.org/drawingml/2006/main" prst="roundRect">
            <a:avLst>
              <a:gd name="adj" fmla="val 1538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171450" tIns="133350" rIns="171450" bIns="133350" anchor="t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buNone/>
              <a:def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2번 · 평균 계산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같은 CSV에서 다음 두 값을 계산해 줘.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1. 일별 방문자 수 visitors의 평균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2. 일별 대출한 책 수 borrowed_books의 평균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계산 결과를 notebooks/04-2_exercise.ipynb에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print()로 표시하는 셀도 만들어 줘.</a:t>
            </a:r>
          </a:p>
        </p:txBody>
      </p:sp>
    </p:spTree>
    <p:extLst>
      <p:ext uri="{BB962C8B-B14F-4D97-AF65-F5344CB8AC3E}">
        <p14:creationId xmlns:p14="http://schemas.microsoft.com/office/powerpoint/2010/main" val="23421164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6D8E2F-092B-442D-8E01-A9AA3CE747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37D0F0F-964F-4341-A062-934C0A8FF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6E5CFC4-E229-4192-B093-8472AD4B7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두 평균을 계산한 셀을 실행한다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DCFF537-604B-45EB-98A4-46B2D9E50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FC86316-1E2C-4E4C-9EBB-37B5A1202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3442465-B3D2-471B-ACB4-4231CB597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8쪽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1CCD421-2DE8-4B46-AA78-1E49216D3A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7BAC38-406D-49F5-8189-53CEACCAC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714500"/>
            <a:ext cx="10477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AI가 만든 셀을 실행하고, 코드 바로 아래에 나온 두 결과를 읽어요.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600EE3E-E85D-475D-A2BE-53737CAFF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242887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9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9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636210E-74C5-47F7-9491-52FD9A0C02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242887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visitors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4A62756-FF46-4505-9C89-8410489B5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2428875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평균을 출력하는 줄이 있는지 본다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19BEA54-46AB-43D6-A620-1DABA29A22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349567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9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9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23BDE9-5B7D-425F-8F21-861F67968F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349567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575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borrowed_books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514B6B-F0C9-4E2D-B689-5D26A1C26F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3495675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평균을 출력하는 줄이 있는지 본다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B12B16A-2519-4B83-A3FF-71C1BFD5E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0125" y="456247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9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9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88A8809-AD75-4AA7-A65D-A91CE8F74A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905000" y="4562475"/>
            <a:ext cx="2857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셀 실행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7E31C9C-9576-49FF-9D75-67CBBF310F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857750" y="4562475"/>
            <a:ext cx="619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두 결과가 코드 바로 아래에 나오는지 본다</a:t>
            </a:r>
          </a:p>
        </p:txBody>
      </p:sp>
    </p:spTree>
    <p:extLst>
      <p:ext uri="{BB962C8B-B14F-4D97-AF65-F5344CB8AC3E}">
        <p14:creationId xmlns:p14="http://schemas.microsoft.com/office/powerpoint/2010/main" val="171326489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75AD804-AD9D-41A4-803D-4121673874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C4212C8-9341-4CAD-8890-ECFE71E161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C0D119-8CD4-43E9-A88A-A04ECCBB8C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추세선은 전체 흐름을 보기 쉽게 만든다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B53CBBF-4941-4546-A3AC-21AFCF213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FD3664B-FAE0-4FCE-A718-5D67BBFF2D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C3FF0E3-E616-4C1A-B165-B1A5AFE6BD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9쪽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27E567A-1609-44C9-A217-0CEEAF3557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09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E3234A6-D19C-4CE5-9472-AA8B8672A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2047875"/>
            <a:ext cx="47625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9109713-4B98-488A-8E3B-50D3ABAEB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257425"/>
            <a:ext cx="4381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원자료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178A0A-333A-404F-B5B2-A8BC606B35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2657475"/>
            <a:ext cx="4381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날짜마다 실제로 기록된 값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하루하루 위아래로 흔들려요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6F0FBE-0CD3-406C-8412-F032B0476B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2047875"/>
            <a:ext cx="5143500" cy="161925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E7F2ED"/>
          </a:solidFill>
          <a:ln xmlns:a="http://schemas.openxmlformats.org/drawingml/2006/main" w="9525">
            <a:solidFill>
              <a:srgbClr val="0E7C86"/>
            </a:solidFill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51F21C-0AFB-4458-91F6-F88D8BC456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257425"/>
            <a:ext cx="47625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5일 평균 추세선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4B39B2-0E7A-44D7-8D1B-D703A14ED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657475"/>
            <a:ext cx="47625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최근 5개 평일의 평균을 이어</a:t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전체적으로 늘거나 줄어드는 흐름을 봐요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D6967C9-676F-4CDA-B591-5C9E349D6A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095500" y="4333875"/>
            <a:ext cx="80010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9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9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추세선은 내일 값을 맞히는 예측선이 아니에요.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4A96B09-E0AA-433B-8E50-91D6CA68DE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97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가까운 여러 날의 평균을 이어 들쭉날쭉한 값 속 전체 흐름을 봐요</a:t>
            </a:r>
          </a:p>
        </p:txBody>
      </p:sp>
    </p:spTree>
    <p:extLst>
      <p:ext uri="{BB962C8B-B14F-4D97-AF65-F5344CB8AC3E}">
        <p14:creationId xmlns:p14="http://schemas.microsoft.com/office/powerpoint/2010/main" val="160674980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02EDA2-3A84-45A9-B7EF-6EFC881921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D82CF7-158C-4BC8-91B7-A4A0E8328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D22A8F-112F-47D3-AD55-8EA2583A45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그래프를 만들기 전에 축을 고른다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39D80FD-967F-4940-9FA8-726BCACBC0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E79C703-E5FC-4C09-83AF-171960FE30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09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66D7C09-A574-45F7-8448-3578B076D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10쪽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3AE19B9-E418-4DA2-B964-508E93201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4A3B6AD-CC1F-44AE-B588-19F991816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857375"/>
            <a:ext cx="10287000" cy="3143250"/>
          </a:xfrm>
          <a:prstGeom xmlns:a="http://schemas.openxmlformats.org/drawingml/2006/main" prst="roundRect">
            <a:avLst>
              <a:gd name="adj" fmla="val 1818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171450" tIns="133350" rIns="171450" bIns="133350" anchor="t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buNone/>
              <a:def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3번 · 축 후보 확인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이 데이터의 변화를 추세선으로 보고 싶어.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x축과 y축에 어떤 열을 넣을 수 있는지 설명해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각 선택으로 무엇을 알 수 있는지도 말해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아직 그래프는 만들지 마.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112B6F-D25C-4805-9ED1-F20FE77D02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6737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AI의 추천을 그대로 따르기 전에, 우리가 보고 싶은 질문과 맞는지 먼저 골라요</a:t>
            </a:r>
          </a:p>
        </p:txBody>
      </p:sp>
    </p:spTree>
    <p:extLst>
      <p:ext uri="{BB962C8B-B14F-4D97-AF65-F5344CB8AC3E}">
        <p14:creationId xmlns:p14="http://schemas.microsoft.com/office/powerpoint/2010/main" val="865754900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82D2173-9C89-41B9-9522-F75EC0F09B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096705-7E2B-42E6-97B5-14C17708EA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781434C-ED12-4499-BBB0-1042480FE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시간에 따른 방문자 수를 보기로 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68E11E-A393-442F-99C0-AA1892B1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27A2380-7659-4F32-B24B-7129435BB4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DDBE3B-9FCB-4BD1-9274-4526EEB491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11쪽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A12644-D58F-4D47-94D2-9A7B40C63F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11</a:t>
            </a:r>
          </a:p>
        </p:txBody>
      </p:sp>
      <p:graphicFrame>
        <p:nvGraphicFramePr>
          <p:cNvPr id="17" name=""/>
          <p:cNvGraphicFramePr/>
          <p:nvPr/>
        </p:nvGraphicFramePr>
        <p:xfrm>
          <a:off xmlns:a="http://schemas.openxmlformats.org/drawingml/2006/main" x="1143000" y="2190750"/>
          <a:ext xmlns:a="http://schemas.openxmlformats.org/drawingml/2006/main" cx="9906000" cy="2286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2857500"/>
                <a:gridCol w="4953000"/>
              </a:tblGrid>
              <a:tr h="762000"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자리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125" b="1">
                          <a:solidFill>
                            <a:srgbClr val="FFFFFF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고른 열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125" b="1">
                          <a:solidFill>
                            <a:srgbClr val="FFFFFF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뜻</a:t>
                      </a:r>
                    </a:p>
                  </a:txBody>
                  <a:tcPr marL="91440" marR="91440" marT="45720" marB="45720" anchor="ctr">
                    <a:solidFill>
                      <a:srgbClr val="1B1D21"/>
                    </a:solidFill>
                  </a:tcPr>
                </a:tc>
              </a:tr>
              <a:tr h="762000"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575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x축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575" b="0">
                          <a:solidFill>
                            <a:srgbClr val="6C7078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date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575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시간의 순서</a:t>
                      </a:r>
                    </a:p>
                  </a:txBody>
                  <a:tcPr marL="91440" marR="91440" marT="45720" marB="45720" anchor="ctr">
                    <a:solidFill>
                      <a:srgbClr val="F1F2F4"/>
                    </a:solidFill>
                  </a:tcPr>
                </a:tc>
              </a:tr>
              <a:tr h="762000"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575" b="1">
                          <a:solidFill>
                            <a:srgbClr val="1B1D21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y축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ctr"/>
                      <a:r>
                        <a:rPr sz="1575" b="0">
                          <a:solidFill>
                            <a:srgbClr val="6C7078"/>
                          </a:solidFill>
                          <a:latin typeface="IBM Plex Mono"/>
                          <a:ea typeface="IBM Plex Mono"/>
                          <a:cs typeface="IBM Plex Mono"/>
                        </a:rPr>
                        <a:t>visitors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  <a:tc>
                  <a:txBody>
                    <a:bodyPr lIns="95250" tIns="57150" rIns="95250" bIns="57150"/>
                    <a:lstStyle/>
                    <a:p>
                      <a:pPr algn="l"/>
                      <a:r>
                        <a:rPr sz="1575" b="0">
                          <a:solidFill>
                            <a:srgbClr val="6C7078"/>
                          </a:solidFill>
                          <a:latin typeface="IBM Plex Sans KR"/>
                          <a:ea typeface="IBM Plex Sans KR"/>
                          <a:cs typeface="IBM Plex Sans KR"/>
                        </a:rPr>
                        <a:t>날짜마다 달라지는 방문자 수</a:t>
                      </a:r>
                    </a:p>
                  </a:txBody>
                  <a:tcPr marL="91440" marR="91440" marT="45720" marB="4572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A3880B3-0F3F-47CA-A90F-6068E8E386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38162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borrowed_books를 y축에 고르면 대출 권수의 흐름을 볼 수 있어요</a:t>
            </a:r>
          </a:p>
        </p:txBody>
      </p:sp>
    </p:spTree>
    <p:extLst>
      <p:ext uri="{BB962C8B-B14F-4D97-AF65-F5344CB8AC3E}">
        <p14:creationId xmlns:p14="http://schemas.microsoft.com/office/powerpoint/2010/main" val="943132072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A5EEC1-C4E0-4156-B096-040B486668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26E946-7B31-49F0-9E67-31E2E16235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AA3DF70-4195-46A2-9839-23A7858593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고른 축으로 그래프를 만들어 달라고 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37752D-263D-4377-B724-CB523A8C1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6E818D1-B7B0-4785-B35B-16C1B15E64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0CBFCB8-5411-4D0D-8D35-28F476B16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12쪽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8FF16F4-359D-4771-AC98-EA5D6EC6D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12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B18C991-460C-416C-A602-6B31A34BD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1714500"/>
            <a:ext cx="10287000" cy="3952875"/>
          </a:xfrm>
          <a:prstGeom xmlns:a="http://schemas.openxmlformats.org/drawingml/2006/main" prst="roundRect">
            <a:avLst>
              <a:gd name="adj" fmla="val 144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171450" tIns="133350" rIns="171450" bIns="133350" anchor="t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4번 · 그래프 제작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notebooks/04-2_exercise.ipynb에 그래프를 만들어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x축은 date, y축은 visitors로 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원자료는 회색 선으로 그리고,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5일 평균 추세선은 주황 #FF5C00으로 겹쳐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데이터 총 행 수, 열 이름, 두 평균도 print()로 표시해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8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원본 CSV와 다른 Notebook은 수정하지 마.</a:t>
            </a:r>
          </a:p>
        </p:txBody>
      </p:sp>
    </p:spTree>
    <p:extLst>
      <p:ext uri="{BB962C8B-B14F-4D97-AF65-F5344CB8AC3E}">
        <p14:creationId xmlns:p14="http://schemas.microsoft.com/office/powerpoint/2010/main" val="1171509660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811847-675F-4064-8A70-1FDF1CC893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4C0C7A8-1BB1-424D-B332-C560A85CB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5019F9B-9915-4091-A838-C2C22A5A62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AI가 채운 셀을 읽고 직접 실행한다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1E6C42-36FD-4653-90EC-1AC194D0C9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0216B3-4D87-4B37-A459-76E3B732C2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7C2FA7-07A8-423E-9217-23A541599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13쪽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2DB11F-3465-4025-BE72-44543DE15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13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B8A273-B4DA-46F6-B37B-FD53CF015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4312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21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DE03736-BEDC-4856-AFF3-77A5F5ACED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21431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코드 읽기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A2163E8-78D4-43EA-9581-B815592B54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2143125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파일 경로와 열 이름을 찾는다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8C1F774-DB81-4A00-97F1-BE40603C74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6707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21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8AC01B4-158E-4F70-B697-63A355DF2C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326707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셀 실행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9486F22-6DDE-45DD-8394-B3DCB33F3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3267075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위에서 아래로 차례대로 실행한다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4C8BCF8-3B88-4DDF-9BD8-18B82C95C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391025"/>
            <a:ext cx="552450" cy="5524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21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21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9BA6EB9-5D66-4793-BAA2-8C0C5D17E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4391025"/>
            <a:ext cx="238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6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오류 보내기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786F0C-5ABE-425E-A4CC-2454309DD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5750" y="4391025"/>
            <a:ext cx="6858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4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오류 셀과 마지막 줄을 같은 대화에 보낸다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FE447D-C4C3-4A35-827D-80EB08E8E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AI가 만든 코드는 직접 실행하고, 오류가 나면 정확히 전달해요</a:t>
            </a:r>
          </a:p>
        </p:txBody>
      </p:sp>
    </p:spTree>
    <p:extLst>
      <p:ext uri="{BB962C8B-B14F-4D97-AF65-F5344CB8AC3E}">
        <p14:creationId xmlns:p14="http://schemas.microsoft.com/office/powerpoint/2010/main" val="1636745528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807986-368A-4FC1-A4D3-3C73AD9A44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049BAB2-A191-4778-BB0E-46BDC34ED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97541BF-F19B-483B-88AD-74157D74F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결과가 원본과 맞는지 검토하게 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009EF9C-CCE0-41EE-A340-49B2C16478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C3D603-C7FD-41B8-B0EC-BA2640613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13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406D25-DBBE-4EA0-AF65-FDAD2256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14쪽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5F8A1E4-4E4A-43B5-8418-219DD23D69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14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35FE812-E459-4C1B-B593-693F132DA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1666875"/>
            <a:ext cx="10477500" cy="4095750"/>
          </a:xfrm>
          <a:prstGeom xmlns:a="http://schemas.openxmlformats.org/drawingml/2006/main" prst="roundRect">
            <a:avLst>
              <a:gd name="adj" fmla="val 1395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171450" tIns="133350" rIns="171450" bIns="133350" anchor="t"/>
          <a:lstStyle xmlns:a="http://schemas.openxmlformats.org/drawingml/2006/main"/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5번 · 결과 검토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방금 만든 Notebook 결과를 원본 CSV와 검토해 줘.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- 데이터 60행, 열 3개가 맞는지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- 열 이름이 date, visitors, borrowed_books인지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- 두 평균이 원본 CSV를 다시 계산한 값과 같은지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- 그래프가 date와 visitors를 사용했는지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- 원자료와 5일 평균 추세선이 함께 보이는지</a:t>
            </a:r>
          </a:p>
          <a:p xmlns:a="http://schemas.openxmlformats.org/drawingml/2006/main">
            <a:pPr>
              <a:lnSpc>
                <a:spcPct val="125000"/>
              </a:lnSpc>
              <a:buNone/>
              <a:def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3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맞지 않는 항목이 있으면 코드도 고쳐 줘.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1BC2AA-543A-46D2-889A-3C93F02D0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8102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검토가 끝나면 04-2_pandas_table.ipynb를 열고 1번부터 읽어요</a:t>
            </a:r>
          </a:p>
        </p:txBody>
      </p:sp>
    </p:spTree>
    <p:extLst>
      <p:ext uri="{BB962C8B-B14F-4D97-AF65-F5344CB8AC3E}">
        <p14:creationId xmlns:p14="http://schemas.microsoft.com/office/powerpoint/2010/main" val="741948176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3682E99D-46F5-4F14-BBB0-6C6536C10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9FD6959-61AA-4861-922A-698828F5C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FE8460F-851C-4FBE-98B6-8019F74BDD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설명용 Notebook을 열고 1번부터 읽는다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758640C-CB3C-4532-86A5-C14462BECE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0D8FC0E-C49C-43DB-A727-43F52B5C16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14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39FC0B-3171-4C96-BDC1-E3C95FC55D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15쪽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302950-AA32-48CF-BA91-84DD88E69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F5608C-0BED-4D89-812D-8970E84BF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71625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실습에서 만든 결과가 코드에는 어떻게 적혀 있는지 번호 순서대로 읽어요.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90FD7A-19E4-427D-85C1-732C39581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00250"/>
            <a:ext cx="6667500" cy="876300"/>
          </a:xfrm>
          <a:prstGeom xmlns:a="http://schemas.openxmlformats.org/drawingml/2006/main" prst="roundRect">
            <a:avLst>
              <a:gd name="adj" fmla="val 5435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CC068C6-EA42-4C2D-B38F-D93AE00843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11455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C798A2F-DBCD-4C9E-9620-2C02CDB8D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95500"/>
            <a:ext cx="598170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27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파일: ../data/04-library-data.csv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5A63F03-2A8D-4F34-BD68-D235895A56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28950"/>
            <a:ext cx="6667500" cy="1000125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84E022C-A145-4747-88D9-30B74FE0D4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14325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3ADF941-52EA-49B6-BC1D-1B391642B5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124200"/>
            <a:ext cx="5981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첫 줄은 date,visitors,borrowed_books입니다.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7AEA768-A3B7-4060-87DF-5F9E395BE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81475"/>
            <a:ext cx="6667500" cy="1000125"/>
          </a:xfrm>
          <a:prstGeom xmlns:a="http://schemas.openxmlformats.org/drawingml/2006/main" prst="roundRect">
            <a:avLst>
              <a:gd name="adj" fmla="val 4762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CB0511C-A942-497D-B729-5D732BABB5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4295775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23AF16C-8D9D-481B-9F9D-9A22A3A6C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4276725"/>
            <a:ext cx="59817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12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CSV는 한 줄이 데이터 한 행이고,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12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값 사이는 쉼표로 나뉩니다.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4C60943-7F79-4DBC-B2EF-5A9ADEDCE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2000250"/>
            <a:ext cx="3714750" cy="876300"/>
          </a:xfrm>
          <a:prstGeom xmlns:a="http://schemas.openxmlformats.org/drawingml/2006/main" prst="roundRect">
            <a:avLst>
              <a:gd name="adj" fmla="val 6522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7A663C-CF54-4A83-A881-0B82CDEC18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21240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65DA61-1122-4EAF-9D87-534AEB233F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21240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원본 파일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6294C18-3515-40AE-A6F6-1CF5DEF3A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2466975"/>
            <a:ext cx="33718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Notebook이 읽을 CSV 경로예요.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E2D9CE8-7C91-4189-B80E-2C7FC402A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3028950"/>
            <a:ext cx="371475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A81AB00C-2D11-4F28-964F-48D17668A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31527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FD90A3E-4831-4526-8A37-8465067BD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3152775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세 개의 머리글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42ABF965-B62D-4EC5-BACC-19D2C4B328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3495675"/>
            <a:ext cx="3371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첫 줄의 이름이 표의 열 이름이 돼요.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376DECBE-E08F-456E-9DE4-880B9F91F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62875" y="4181475"/>
            <a:ext cx="3714750" cy="1000125"/>
          </a:xfrm>
          <a:prstGeom xmlns:a="http://schemas.openxmlformats.org/drawingml/2006/main" prst="roundRect">
            <a:avLst>
              <a:gd name="adj" fmla="val 5714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66CCFD53-E67D-47F0-9DE7-571DDA1E4E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96225" y="43053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E546A3D5-0667-4EB5-888A-A9704CEB5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96275" y="4305300"/>
            <a:ext cx="3048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한 줄 = 한 행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BC5F474-FF9B-4AF7-8D14-1A175475B4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34325" y="4648200"/>
            <a:ext cx="337185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쉼표가 Excel의 칸을 대신해요.</a:t>
            </a:r>
          </a:p>
        </p:txBody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D6A82DC6-8483-4689-8C6B-6A78F2742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578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코드를 실행하기 전에 어떤 파일을 어떤 열로 읽을지 먼저 확인해요</a:t>
            </a:r>
          </a:p>
        </p:txBody>
      </p:sp>
    </p:spTree>
    <p:extLst>
      <p:ext uri="{BB962C8B-B14F-4D97-AF65-F5344CB8AC3E}">
        <p14:creationId xmlns:p14="http://schemas.microsoft.com/office/powerpoint/2010/main" val="7000882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8F814B5-2949-427B-98BE-60546F93D7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EC7687-0F9F-4E39-8A24-1646C424D8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9FD303D-EE56-44FE-9784-EFE8EEB3C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2. pandas를 한 번만 가져온다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4B98B2F-56A9-4565-AA21-9C98E02961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CEC7C4A-FDFB-4C18-AC0B-F6349D1C43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02D592F-8763-435D-9EC4-C4DD6241C1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16쪽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847736-6DAB-46BA-B9E2-50942BC09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16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568C24-BFFF-4B32-AC72-E4D077110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16192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1번에서 원본 파일을 확인했으니, 이제 실제 코드가 시작돼요.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CFA3F74-0E9C-4287-8DAE-4330935B27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00250"/>
            <a:ext cx="6667500" cy="2524125"/>
          </a:xfrm>
          <a:prstGeom xmlns:a="http://schemas.openxmlformats.org/drawingml/2006/main" prst="roundRect">
            <a:avLst>
              <a:gd name="adj" fmla="val 1887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7EAEA77-C5DA-4F98-90DA-754D887393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19175" y="211455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7CB8579-AB12-4457-8D3C-7B3124262B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57325" y="2095500"/>
            <a:ext cx="5981700" cy="2333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202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import pandas as pd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C4AA442-3FE9-4E0A-BF87-74D7ADDED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2000250"/>
            <a:ext cx="3429000" cy="1143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4A73D72-E204-4E20-A327-38ABD132D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212407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610E5EB-C748-4E54-BCFC-572273853C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2124075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import pandas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C102D5A-E881-4C4A-8122-E21C5C172D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466975"/>
            <a:ext cx="3086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설치해 둔 pandas를 이 Notebook에서 사용하겠다는 뜻이에요.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6298855-B640-4C53-AB31-E8ACE2103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53375" y="3381375"/>
            <a:ext cx="3429000" cy="1143000"/>
          </a:xfrm>
          <a:prstGeom xmlns:a="http://schemas.openxmlformats.org/drawingml/2006/main" prst="roundRect">
            <a:avLst>
              <a:gd name="adj" fmla="val 5000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72048A8-62A1-40FD-B57E-6F1809DD56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86725" y="35052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D35F7865-108D-4A3D-B80F-1E6230192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86775" y="35052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as pd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D74374D-8EDA-4003-BB86-1C34418001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848100"/>
            <a:ext cx="30861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뒤에서는 긴 이름 대신 pd라고 짧게 불러요.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199AEEC-7425-4299-9E5F-94652ACFF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47687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이 줄은 2번에서 한 번만 실행하고, 3번에서는 다시 가져오지 않아요</a:t>
            </a:r>
          </a:p>
        </p:txBody>
      </p:sp>
    </p:spTree>
    <p:extLst>
      <p:ext uri="{BB962C8B-B14F-4D97-AF65-F5344CB8AC3E}">
        <p14:creationId xmlns:p14="http://schemas.microsoft.com/office/powerpoint/2010/main" val="1097806684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7F9F19EA-F524-4742-8570-67E0BAA756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D776D35-BABD-4DBA-926E-DC9CD3CC05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DDD47EF-55E1-4335-BFA0-59C33147B4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250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3. CSV를 읽어 표로 확인한다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DDF774-CE1E-4092-A27C-E39AB8C93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6323B71-DC7D-4190-AD03-DA7873103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302021F-A92D-4EDB-BB1E-8F79CBE54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17쪽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DE76561-85BC-4C54-8CCC-736DF3A5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17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1A6B654-B2D0-4165-B355-5DBF95C6B9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19250"/>
            <a:ext cx="1047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도구를 불렀다면 다음은 원본 CSV를 읽을 차례예요.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AC03BEF-EDC7-45CE-AA31-7FB863243C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952625"/>
            <a:ext cx="6858000" cy="1285875"/>
          </a:xfrm>
          <a:prstGeom xmlns:a="http://schemas.openxmlformats.org/drawingml/2006/main" prst="roundRect">
            <a:avLst>
              <a:gd name="adj" fmla="val 3704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5CDD668-3294-4B58-A45B-A677D76337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2066925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1E5167-37E0-469C-883A-79D83D59C8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2047875"/>
            <a:ext cx="6172200" cy="1095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2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20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df = pd.read_csv("../data/04-library-data.csv")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ACDF24A-2A78-4C27-8974-6EF768F39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76625"/>
            <a:ext cx="6858000" cy="1095375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5D0FDDD-2664-4C87-9389-AC0170FA3B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590925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C4F0FE6-F96A-4857-849B-68E9218E18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19200" y="3571875"/>
            <a:ext cx="61722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6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df.head()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8A74A8E-52A4-4205-9C26-F9D07F6B0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1952625"/>
            <a:ext cx="3619500" cy="1285875"/>
          </a:xfrm>
          <a:prstGeom xmlns:a="http://schemas.openxmlformats.org/drawingml/2006/main" prst="roundRect">
            <a:avLst>
              <a:gd name="adj" fmla="val 4444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4BAF15-D50A-45FA-A6A4-F0C82CC4C6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20764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90C6D6C-7A20-4385-87D0-71240C4D1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2076450"/>
            <a:ext cx="295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pd.read_csv(...)와 df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404CBA7-E452-4B83-B392-B66BEFBE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2419350"/>
            <a:ext cx="32766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괄호 안의 CSV를 읽고, 읽어 온 표를 df라는 이름으로 사용해요.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42026A5-4A8C-48EC-9EFE-3199E9E49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05750" y="3476625"/>
            <a:ext cx="3619500" cy="1095375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616DF72D-43CA-4FB4-BE4C-E62E5A85A9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39100" y="36004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2983504-BC33-4BA8-A604-30FE5AF159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39150" y="3600450"/>
            <a:ext cx="2952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df.head()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4C31F86-57E1-4CFB-AA44-5552BFBD9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3943350"/>
            <a:ext cx="32766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표의 위쪽 다섯 행을 코드 바로 아래에 보여 줘요.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CBF791B-37E1-4DD8-B522-F6BC924DD7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572125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긴 표를 옮겨 적지 않고 파일 경로 한 줄로 읽어요</a:t>
            </a:r>
          </a:p>
        </p:txBody>
      </p:sp>
    </p:spTree>
    <p:extLst>
      <p:ext uri="{BB962C8B-B14F-4D97-AF65-F5344CB8AC3E}">
        <p14:creationId xmlns:p14="http://schemas.microsoft.com/office/powerpoint/2010/main" val="81861118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42D01C4-D3D1-4385-9489-E0FFAFEC1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DE1B75-1A9F-4E44-8656-95A4C74CBF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938BA25-B50A-426E-B48D-E84FC5234E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4. 표를 확인하고 두 평균을 출력한다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304012-5AC9-45B6-8029-88F1A7BE9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C2C7B9-E62A-4701-ACEB-809F701FAF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17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F4DEEE5-85D6-40D3-845F-DE140D2A5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18쪽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AAE522-9F3E-4A74-9BA2-C5C19176CB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18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0ADB10F-5D2A-4FDC-B796-D5287AF3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571625"/>
            <a:ext cx="10668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표를 읽은 뒤에는 크기와 열 이름부터 원본과 맞춰 봐요.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C89AB76-C5CB-4A9E-8DEC-2E7CA59A67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1857375"/>
            <a:ext cx="7286625" cy="1495425"/>
          </a:xfrm>
          <a:prstGeom xmlns:a="http://schemas.openxmlformats.org/drawingml/2006/main" prst="roundRect">
            <a:avLst>
              <a:gd name="adj" fmla="val 3185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6E1DB10-8746-43A8-A5A6-DE4BF9431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1971675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F1FB63-774A-4905-A586-80D531E91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1952625"/>
            <a:ext cx="6600825" cy="1304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0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print("행과 열:", df.shape)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0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print("열 이름:", list(df.columns))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0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print("첫 날짜:", df.loc[0, "date"])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2E99432-237F-4717-AD71-AECC9BCFF8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875" y="3571875"/>
            <a:ext cx="7286625" cy="1381125"/>
          </a:xfrm>
          <a:prstGeom xmlns:a="http://schemas.openxmlformats.org/drawingml/2006/main" prst="roundRect">
            <a:avLst>
              <a:gd name="adj" fmla="val 3448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01889-E203-4510-A009-09DBECFDA7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" y="3686175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93130B-8B9A-4969-B9D9-468B1D2312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6325" y="3667125"/>
            <a:ext cx="66008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print("방문자 평균:", round(df["visitors"].mean(), 2))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print("대출 권수 평균:", round(df["borrowed_books"].mean(), 2))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8A88E39-16E6-448D-B48D-89F2952B51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857375"/>
            <a:ext cx="3429000" cy="1495425"/>
          </a:xfrm>
          <a:prstGeom xmlns:a="http://schemas.openxmlformats.org/drawingml/2006/main" prst="roundRect">
            <a:avLst>
              <a:gd name="adj" fmla="val 3822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6D0BE5C-6DC8-4D02-B24C-A9FBC75D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19812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08092EC-4E92-4373-AEBA-744F6024A5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19812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shape · columns · loc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14E9BDB-C32F-4A5C-9F2D-8821A5A12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324100"/>
            <a:ext cx="3086100" cy="923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표의 크기, 열 이름, 첫 날짜를 원본과 맞춰 보는 블록이에요.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2CDB9E-4E0B-4478-8807-68CE2E9A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571875"/>
            <a:ext cx="3429000" cy="1381125"/>
          </a:xfrm>
          <a:prstGeom xmlns:a="http://schemas.openxmlformats.org/drawingml/2006/main" prst="roundRect">
            <a:avLst>
              <a:gd name="adj" fmla="val 4138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629A000-519C-4646-973E-03DD26B04F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69570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2117C8C-3C36-4B74-9F45-8D24C8267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69570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mean() · round(..., 2)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19CF637-20CA-42CA-A443-173E917C0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4038600"/>
            <a:ext cx="30861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두 열의 평균을 계산해 소수 둘째 자리까지 출력해요.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72216FF-0FC3-4FDC-8F25-4196E6D7ED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6197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EAF5FB"/>
          </a:solidFill>
          <a:ln xmlns:a="http://schemas.openxmlformats.org/drawingml/2006/main" w="9525">
            <a:solidFill>
              <a:srgbClr val="3D8DFF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1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print()가 확인할 내용을 코드 바로 아래에 보여 줘요</a:t>
            </a:r>
          </a:p>
        </p:txBody>
      </p:sp>
    </p:spTree>
    <p:extLst>
      <p:ext uri="{BB962C8B-B14F-4D97-AF65-F5344CB8AC3E}">
        <p14:creationId xmlns:p14="http://schemas.microsoft.com/office/powerpoint/2010/main" val="64263876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4107DC1-569D-471C-B1A9-8FE1C4DC3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C3EC81-B3BC-40A2-91B2-028579CC2D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1EF8EA-450C-4542-B4F3-E881C4784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5. 열 이름을 축에 연결해 그래프를 그린다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1E1C1CD-18CC-4E89-9705-B3E3FDEFCE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6921DE-AF1B-4BF5-AE86-AA3390E9F5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18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F32A4AE-AE67-4AE0-8B3B-3D87B070A7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19쪽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27E154E-5309-4C31-A44B-97EB30250C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19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1F72EF1-BF53-4216-A1A4-1236C37F7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571625"/>
            <a:ext cx="109537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date와 visitors를 축에 연결하고, 날짜는 다섯 칸마다 표시해요.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3FE8A8C-158D-4F71-AC21-D44D8F4DDC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1905000"/>
            <a:ext cx="7429500" cy="1381125"/>
          </a:xfrm>
          <a:prstGeom xmlns:a="http://schemas.openxmlformats.org/drawingml/2006/main" prst="roundRect">
            <a:avLst>
              <a:gd name="adj" fmla="val 3448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1B8BFA9-BECE-4CFE-B1D8-3F18B84D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201930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82A9F7E-66E0-438A-AC5D-CA9EA2B0B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2000250"/>
            <a:ext cx="674370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 = df.plot(x="date", y="visitors", kind="line",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             legend=False, color="#FF5C00",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             figsize=(10, 4.5))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442BCD-1471-4927-B3BE-5EDC35975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3400425"/>
            <a:ext cx="7429500" cy="1095375"/>
          </a:xfrm>
          <a:prstGeom xmlns:a="http://schemas.openxmlformats.org/drawingml/2006/main" prst="roundRect">
            <a:avLst>
              <a:gd name="adj" fmla="val 4348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9D00BA0-87C2-4E87-B592-FD7A5D805C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3514725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F8BFE5F-B993-41E5-85E1-52EA2357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3495675"/>
            <a:ext cx="674370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101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01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ax.set_title("Library Visitors")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01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01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ax.set_xlabel("Date")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101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101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ax.set_ylabel("Visitors")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B99374-612C-4558-965E-9A4C7668C9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" y="4610100"/>
            <a:ext cx="7429500" cy="1123950"/>
          </a:xfrm>
          <a:prstGeom xmlns:a="http://schemas.openxmlformats.org/drawingml/2006/main" prst="roundRect">
            <a:avLst>
              <a:gd name="adj" fmla="val 4237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22F6F53-D994-420A-9962-6FCCA4650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2925" y="472440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11C22C2-9950-4D59-A540-77CC15CA4A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" y="4705350"/>
            <a:ext cx="6743700" cy="933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positions = list(range(0, len(df), 5))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ax.set_xticks(positions)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ax.set_xticklabels(df["date"].iloc[positions], rotation=45, ha="right")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1579321-22F5-4E7A-9936-DE3D0FA43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1905000"/>
            <a:ext cx="3429000" cy="1381125"/>
          </a:xfrm>
          <a:prstGeom xmlns:a="http://schemas.openxmlformats.org/drawingml/2006/main" prst="roundRect">
            <a:avLst>
              <a:gd name="adj" fmla="val 4138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7E247C1-058F-4D39-AF63-3F083A39A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202882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3572688-BFCF-4E14-BF2E-DCF617380A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2028825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x와 y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93838A9-CC72-406E-A348-D9683130C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2371725"/>
            <a:ext cx="30861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date를 x축, visitors를 y축에 연결해요.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25394B8-5039-4D22-9EF0-059871BA0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3400425"/>
            <a:ext cx="3429000" cy="1095375"/>
          </a:xfrm>
          <a:prstGeom xmlns:a="http://schemas.openxmlformats.org/drawingml/2006/main" prst="roundRect">
            <a:avLst>
              <a:gd name="adj" fmla="val 5217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3E1775A-C73E-4920-B414-F04BA4A5C0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3524250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5C7A7F7-AB78-4A2F-BAF3-C6AB36D5F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3524250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제목과 축 이름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61A309A-30EF-4C7C-A8C1-D4252843A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3867150"/>
            <a:ext cx="30861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그래프 제목과 두 축에 표시할 말을 정해요.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C90FAD1F-477F-44CF-9119-96218F9955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0" y="4610100"/>
            <a:ext cx="3429000" cy="1123950"/>
          </a:xfrm>
          <a:prstGeom xmlns:a="http://schemas.openxmlformats.org/drawingml/2006/main" prst="roundRect">
            <a:avLst>
              <a:gd name="adj" fmla="val 5085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83237FCD-5964-46FD-B4FA-60565F853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29600" y="473392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92E8D861-3BF6-445B-B5B9-5C5CF7E49D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29650" y="4733925"/>
            <a:ext cx="2762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날짜 표시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B2F44025-BA09-45B7-9BEF-04B72F854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67700" y="5076825"/>
            <a:ext cx="30861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다섯 칸마다 날짜를 기울여 적어 겹치지 않게 해요.</a:t>
            </a:r>
          </a:p>
        </p:txBody>
      </p:sp>
    </p:spTree>
    <p:extLst>
      <p:ext uri="{BB962C8B-B14F-4D97-AF65-F5344CB8AC3E}">
        <p14:creationId xmlns:p14="http://schemas.microsoft.com/office/powerpoint/2010/main" val="2010195649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49FBB84-6F9E-4150-A7FC-8C616BE1A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B5646CD-5392-458B-B8D7-CAFC0015A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DA2B7DC-17F4-47BE-BAF6-2DF53B97A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6. 원자료 위에 5일 평균 추세선을 겹친다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2074831-B067-42C7-B1A0-62C9102B9E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1CDC9E2-A4AC-4135-A2F8-FC80A24969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19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4FF9FC2-F37F-4273-A600-6F010A00CA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20쪽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72AA5BD-3DC6-468B-A90E-8559E431C2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20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429B21B-FCF7-46E5-91CC-E7F9B75B40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1571625"/>
            <a:ext cx="11144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00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하루 값의 흔들림 위에 5일 평균선을 겹쳐 전체 흐름을 봐요.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062DADB-B51A-4012-8BD3-BBC211F7E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1905000"/>
            <a:ext cx="7620000" cy="85725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FC82CF0-9942-43B5-8754-949287F11C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01930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1E6AFE-0339-409B-A4AB-00BB41CF19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000250"/>
            <a:ext cx="6934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df["visitor_trend"] = df["visitors"].rolling(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38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    window=5, min_periods=1).mean()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391DD8B-C880-42E3-9A2F-D3D3D31A8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2857500"/>
            <a:ext cx="7620000" cy="85725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E8B5DCC-FF8F-4E7E-B92B-5AAE4B0EF1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297180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EFCC343-ED7E-4463-A421-CF19696CFC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952750"/>
            <a:ext cx="6934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 = df.plot(x="date", y="visitors", color="#8B9098",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             figsize=(10, 4.5), label="Daily visitors")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AA80370-4BB5-450F-9C61-124D442B2D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3810000"/>
            <a:ext cx="7620000" cy="857250"/>
          </a:xfrm>
          <a:prstGeom xmlns:a="http://schemas.openxmlformats.org/drawingml/2006/main" prst="roundRect">
            <a:avLst>
              <a:gd name="adj" fmla="val 555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93F87FB-166B-4C21-8DD7-70FA502FF8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392430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6E20C4E-F3E9-476E-92AD-122A7A3EF6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905250"/>
            <a:ext cx="69342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df.plot(x="date", y="visitor_trend", color="#FF5C00",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15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        linewidth=3, ax=ax, label="5-day average")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803F128-B385-4774-92F3-A9ADD88BD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3375" y="4762500"/>
            <a:ext cx="7620000" cy="1333500"/>
          </a:xfrm>
          <a:prstGeom xmlns:a="http://schemas.openxmlformats.org/drawingml/2006/main" prst="roundRect">
            <a:avLst>
              <a:gd name="adj" fmla="val 3571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56BE88-9DD1-480C-8F64-CEA632DC2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7675" y="4876800"/>
            <a:ext cx="323850" cy="285750"/>
          </a:xfrm>
          <a:prstGeom xmlns:a="http://schemas.openxmlformats.org/drawingml/2006/main" prst="roundRect">
            <a:avLst>
              <a:gd name="adj" fmla="val 50000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975" b="1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2E65F3A-E170-41E1-B997-142747F430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857750"/>
            <a:ext cx="69342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ax.set_title("Library Visitors and Trend")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ax.set_xlabel("Date")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ax.set_ylabel("Visitors")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positions = list(range(0, len(df), 5))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ax.set_xticks(positions)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ax.set_xticklabels(df["date"].iloc[positions],</a:t>
            </a:r>
          </a:p>
          <a:p xmlns:a="http://schemas.openxmlformats.org/drawingml/2006/main">
            <a:pPr algn="l">
              <a:lnSpc>
                <a:spcPct val="116000"/>
              </a:lnSpc>
              <a:buNone/>
              <a:def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defRPr>
            </a:pPr>
            <a:r>
              <a:rPr sz="863" b="0">
                <a:solidFill>
                  <a:srgbClr val="FFFFFF"/>
                </a:solidFill>
                <a:latin typeface="IBM Plex Mono"/>
                <a:ea typeface="IBM Plex Mono"/>
                <a:cs typeface="IBM Plex Mono"/>
              </a:rPr>
              <a:t>                   rotation=45, ha="right")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10A6D9-80A0-4CE5-A8EA-C00767BA99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1905000"/>
            <a:ext cx="3381375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DF7C6DF-AFA9-4ABC-966E-4D0B74FC55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02882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7D088D-560D-4C2E-85C2-4C41EB653D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2028825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rolling(window=5).mean()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1421175-EDBF-41C1-ACA5-73B0EE51D2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2371725"/>
            <a:ext cx="3038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최근 다섯 평일 평균을 visitor_trend 열에 만들어요.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556DD62B-337D-4344-9BDE-62BE569722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2857500"/>
            <a:ext cx="3381375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B4C43BB4-8947-4E49-AA10-6D48DD7E2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298132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21CF0427-8A42-47F4-873C-5C0F931AC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2981325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회색 원자료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75518F6B-52A7-4129-8A9B-5DAD61401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3324225"/>
            <a:ext cx="3038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실제 방문자 수를 회색 선으로 먼저 그려요.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15B1912-D9E8-4DE7-A248-95C0D9FD04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3810000"/>
            <a:ext cx="3381375" cy="85725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957A2F75-CBAF-4FF4-9439-1C3A22890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393382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3</a:t>
            </a:r>
          </a:p>
        </p:txBody>
      </p:sp>
      <p:sp>
        <p:nvSpPr>
          <p:cNvPr id="31" name="">
            <a:extLst xmlns:a="http://schemas.openxmlformats.org/drawingml/2006/main">
              <a:ext uri="{FF2B5EF4-FFF2-40B4-BE49-F238E27FC236}">
                <a16:creationId xmlns:a16="http://schemas.microsoft.com/office/drawing/2014/main" id="{6A007DC4-0AED-4583-9A05-3164E1012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3933825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주황 추세선</a:t>
            </a:r>
          </a:p>
        </p:txBody>
      </p:sp>
      <p:sp>
        <p:nvSpPr>
          <p:cNvPr id="32" name="">
            <a:extLst xmlns:a="http://schemas.openxmlformats.org/drawingml/2006/main">
              <a:ext uri="{FF2B5EF4-FFF2-40B4-BE49-F238E27FC236}">
                <a16:creationId xmlns:a16="http://schemas.microsoft.com/office/drawing/2014/main" id="{0AA6C634-F5DA-447D-8694-45FD6D7D33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4276725"/>
            <a:ext cx="3038475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ax=ax로 같은 그래프 위에 추세선을 겹쳐요.</a:t>
            </a:r>
          </a:p>
        </p:txBody>
      </p:sp>
      <p:sp>
        <p:nvSpPr>
          <p:cNvPr id="33" name="">
            <a:extLst xmlns:a="http://schemas.openxmlformats.org/drawingml/2006/main">
              <a:ext uri="{FF2B5EF4-FFF2-40B4-BE49-F238E27FC236}">
                <a16:creationId xmlns:a16="http://schemas.microsoft.com/office/drawing/2014/main" id="{D91FDE7D-D084-4546-8C6F-F91983809D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43875" y="4762500"/>
            <a:ext cx="3381375" cy="1333500"/>
          </a:xfrm>
          <a:prstGeom xmlns:a="http://schemas.openxmlformats.org/drawingml/2006/main" prst="roundRect">
            <a:avLst>
              <a:gd name="adj" fmla="val 4286"/>
            </a:avLst>
          </a:prstGeom>
          <a:solidFill xmlns:a="http://schemas.openxmlformats.org/drawingml/2006/main">
            <a:srgbClr val="F1F2F4"/>
          </a:solidFill>
          <a:ln xmlns:a="http://schemas.openxmlformats.org/drawingml/2006/main" w="9525">
            <a:solidFill>
              <a:srgbClr val="E0E3E7"/>
            </a:solidFill>
          </a:ln>
        </p:spPr>
      </p:sp>
      <p:sp>
        <p:nvSp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F093C4EA-C234-4F46-90D6-898CBB8D5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77225" y="4886325"/>
            <a:ext cx="3238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4</a:t>
            </a:r>
          </a:p>
        </p:txBody>
      </p:sp>
      <p:sp>
        <p:nvSp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D21F63C4-63F1-4641-B657-A8278FA7A4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77275" y="4886325"/>
            <a:ext cx="2714625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defRPr>
            </a:pPr>
            <a:r>
              <a:rPr sz="1050" b="1">
                <a:solidFill>
                  <a:srgbClr val="1B1D21"/>
                </a:solidFill>
                <a:latin typeface="IBM Plex Mono"/>
                <a:ea typeface="IBM Plex Mono"/>
                <a:cs typeface="IBM Plex Mono"/>
              </a:rPr>
              <a:t>같은 화면 설정</a:t>
            </a:r>
          </a:p>
        </p:txBody>
      </p:sp>
      <p:sp>
        <p:nvSpPr>
          <p:cNvPr id="36" name="">
            <a:extLst xmlns:a="http://schemas.openxmlformats.org/drawingml/2006/main">
              <a:ext uri="{FF2B5EF4-FFF2-40B4-BE49-F238E27FC236}">
                <a16:creationId xmlns:a16="http://schemas.microsoft.com/office/drawing/2014/main" id="{2EBA34CD-BBD7-4185-95AA-0E1DBF1713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15325" y="5229225"/>
            <a:ext cx="3038475" cy="76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12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제목과 축, 날짜 표시는 앞 번호와 같은 방식이에요.</a:t>
            </a:r>
          </a:p>
        </p:txBody>
      </p:sp>
    </p:spTree>
    <p:extLst>
      <p:ext uri="{BB962C8B-B14F-4D97-AF65-F5344CB8AC3E}">
        <p14:creationId xmlns:p14="http://schemas.microsoft.com/office/powerpoint/2010/main" val="949190865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2788F43-17A7-42C5-9D32-CFF4062AB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323850"/>
            <a:ext cx="4095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정보와 디지털 문해력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273AC78-83F8-4FC4-9FC7-86825B07D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382250" y="295275"/>
            <a:ext cx="1276350" cy="276225"/>
          </a:xfrm>
          <a:prstGeom xmlns:a="http://schemas.openxmlformats.org/drawingml/2006/main" prst="roundRect">
            <a:avLst>
              <a:gd name="adj" fmla="val 48276"/>
            </a:avLst>
          </a:prstGeom>
          <a:solidFill xmlns:a="http://schemas.openxmlformats.org/drawingml/2006/main">
            <a:srgbClr val="1B1D21"/>
          </a:solidFill>
          <a:ln xmlns:a="http://schemas.openxmlformats.org/drawingml/2006/main" w="0">
            <a:solidFill>
              <a:srgbClr val="1B1D21"/>
            </a:solidFill>
          </a:ln>
        </p:spPr>
        <p:txBody>
          <a:bodyPr xmlns:a="http://schemas.openxmlformats.org/drawingml/2006/main" lIns="0" tIns="0" rIns="0" bIns="0" anchor="ctr"/>
          <a:lstStyle xmlns:a="http://schemas.openxmlformats.org/drawingml/2006/main"/>
          <a:p xmlns:a="http://schemas.openxmlformats.org/drawingml/2006/main">
            <a:pPr algn="ctr">
              <a:def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90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4-2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21DA57-6653-44AD-A91E-2BEE70B86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723900"/>
            <a:ext cx="9334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202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번호를 따라가면 코드의 흐름이 보인다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CBC368-E94F-4027-AFF7-509F664E13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1476375"/>
            <a:ext cx="6096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5C00"/>
          </a:solidFill>
          <a:ln xmlns:a="http://schemas.openxmlformats.org/drawingml/2006/main" w="0">
            <a:solidFill>
              <a:srgbClr val="FF5C00"/>
            </a:solidFill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C890A1-9955-4873-B3DB-FCDFE0D7D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0" y="800100"/>
            <a:ext cx="9906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125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20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60EBB80-6A02-47ED-AAD4-A9431032C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6334125"/>
            <a:ext cx="38100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825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교과서 04-2 · 21쪽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97C692-D289-4A2E-967B-2D335167F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91875" y="6334125"/>
            <a:ext cx="4572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12000"/>
              </a:lnSpc>
              <a:buNone/>
              <a:def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defRPr>
            </a:pPr>
            <a:r>
              <a:rPr sz="825" b="0">
                <a:solidFill>
                  <a:srgbClr val="6C7078"/>
                </a:solidFill>
                <a:latin typeface="IBM Plex Mono"/>
                <a:ea typeface="IBM Plex Mono"/>
                <a:cs typeface="IBM Plex Mono"/>
              </a:rPr>
              <a:t>21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7E284FB-AB7C-4465-969B-DDDED09C73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571625"/>
            <a:ext cx="10287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2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275" b="0">
                <a:solidFill>
                  <a:srgbClr val="34373D"/>
                </a:solidFill>
                <a:latin typeface="IBM Plex Sans KR"/>
                <a:ea typeface="IBM Plex Sans KR"/>
                <a:cs typeface="IBM Plex Sans KR"/>
              </a:rPr>
              <a:t>AI에게 나누어 요청한 순서가 코드의 1~6번 블록으로 이어져요.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6B5F7FB-2422-4F4B-83C5-BA33A1796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1952625"/>
            <a:ext cx="742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1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544DC2-3818-4D0A-B2AA-2F58AF4E4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1952625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파일 확인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56BBF18-4E6C-4FD5-8647-5A06AF98F1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1952625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CSV 경로와 머리글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866A851-4850-4511-8955-32EF6001E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2828925"/>
            <a:ext cx="742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668EBC1-D24B-4507-B953-4FD37819C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2828925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도구 가져오기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B20ED3-A0F2-4367-99F4-5B439968AE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2828925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pandas를 한 번만 불러오기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4988E3D-F6FC-433C-BEFC-2FAB1B5E89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3705225"/>
            <a:ext cx="742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3–4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9FD3814-5D95-49C0-9EDF-91E057F45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3705225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읽고 확인하기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7FF1844-CEB2-4038-9AE0-541ADC774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3705225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표의 크기·열·평균 출력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78D5AA1-6BDF-4CE9-A7C8-D74DBD64F6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9625" y="4581525"/>
            <a:ext cx="7429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2000"/>
              </a:lnSpc>
              <a:buNone/>
              <a:def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defRPr>
            </a:pPr>
            <a:r>
              <a:rPr sz="1500" b="1">
                <a:solidFill>
                  <a:srgbClr val="FF5C00"/>
                </a:solidFill>
                <a:latin typeface="IBM Plex Mono"/>
                <a:ea typeface="IBM Plex Mono"/>
                <a:cs typeface="IBM Plex Mono"/>
              </a:rPr>
              <a:t>5–6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3DCF279-4ED0-4246-8817-270131FF7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714500" y="4581525"/>
            <a:ext cx="2667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575" b="1">
                <a:solidFill>
                  <a:srgbClr val="1B1D21"/>
                </a:solidFill>
                <a:latin typeface="IBM Plex Sans KR"/>
                <a:ea typeface="IBM Plex Sans KR"/>
                <a:cs typeface="IBM Plex Sans KR"/>
              </a:rPr>
              <a:t>그래프로 보기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7A4463B-6A76-4BD8-9DC5-1546683DF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29125" y="4581525"/>
            <a:ext cx="63817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12000"/>
              </a:lnSpc>
              <a:buNone/>
              <a:def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0">
                <a:solidFill>
                  <a:srgbClr val="6C7078"/>
                </a:solidFill>
                <a:latin typeface="IBM Plex Sans KR"/>
                <a:ea typeface="IBM Plex Sans KR"/>
                <a:cs typeface="IBM Plex Sans KR"/>
              </a:rPr>
              <a:t>축을 연결하고 추세선 겹치기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55BF4-B050-4451-917A-EFED27F12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" y="5734050"/>
            <a:ext cx="11125200" cy="514350"/>
          </a:xfrm>
          <a:prstGeom xmlns:a="http://schemas.openxmlformats.org/drawingml/2006/main" prst="roundRect">
            <a:avLst>
              <a:gd name="adj" fmla="val 44444"/>
            </a:avLst>
          </a:prstGeom>
          <a:solidFill xmlns:a="http://schemas.openxmlformats.org/drawingml/2006/main">
            <a:srgbClr val="FF5C00"/>
          </a:solidFill>
          <a:ln xmlns:a="http://schemas.openxmlformats.org/drawingml/2006/main" w="9525">
            <a:solidFill>
              <a:srgbClr val="FF5C00"/>
            </a:solidFill>
          </a:ln>
        </p:spPr>
        <p:txBody>
          <a:bodyPr xmlns:a="http://schemas.openxmlformats.org/drawingml/2006/main" lIns="133350" tIns="0" rIns="133350" bIns="0" anchor="ctr"/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defRPr>
            </a:pPr>
            <a:r>
              <a:rPr sz="1350" b="1">
                <a:solidFill>
                  <a:srgbClr val="FFFFFF"/>
                </a:solidFill>
                <a:latin typeface="IBM Plex Sans KR"/>
                <a:ea typeface="IBM Plex Sans KR"/>
                <a:cs typeface="IBM Plex Sans KR"/>
              </a:rPr>
              <a:t>각 번호가 화면에서 어떤 일을 하는지 읽을 수 있으면 돼요</a:t>
            </a:r>
          </a:p>
        </p:txBody>
      </p:sp>
    </p:spTree>
    <p:extLst>
      <p:ext uri="{BB962C8B-B14F-4D97-AF65-F5344CB8AC3E}">
        <p14:creationId xmlns:p14="http://schemas.microsoft.com/office/powerpoint/2010/main" val="99997258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2026-09-21T17:57:03.7790000Z</dcterms:created>
  <dcterms:modified xsi:type="dcterms:W3CDTF">2026-09-21T17:57:03.7790000Z</dcterms:modified>
</coreProperties>
</file>