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[0–1분] 표지
지난 시간에 내 서비스의 PRD를 썼죠. 오늘은 서비스가 무엇을 어디에 기억하는지 봅니다.
오늘은 서비스가 정보를 어떻게 기억하는지 표로 보고, 마지막에 내 서비스가 기억할 것과 기억하지 않을 것을 AI에게 나누게 하고, 기억할 것을 표로 정리해 읽어 봅니다. 이 표가 4교시 PRD 5항의 재료가 됩니다.
[진행 메모]
7회는 6회의 06 폴더에서 이어서 한다. 새로 내려받는 자료가 없다. 06 폴더가 없는 학생은 6-1 교과서의 내려받기 버튼으로 받게 한다.
[시간 계획 — 학생 화면에는 표시하지 않는다]
0–1 표지 / 1–4 은행 해킹 뉴스(→ DB · 암호화) / 4–5 오늘 할 일 / 5–8 연습 칸에서 사라지는 것 / 8–9 Data + Base / 9–10 데이터베이스 두 갈래(RDBMS·NoSQL) / 10–12 엑셀 성적표 / 12–15 기본키(학년·반·번호) / 15–18 외래키·안 1
18–20 안 2(과목) / 20–22 1:N / 22–24 JOIN / 24–26 표의 수 / 26–32 AI 요청(나누기 → 표로 정리) / 32–34 미리 보기 / 34–41 네 가지 검토 / 41–45 막힐 때·정리
※ 개념(8–26분)은 설명만 짧게. 학생이 AI와 자기 표를 보는 시간(26–41분)을 지킨다.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[1–4분] 은행에서 고객 정보가 새어 나갔다
이번 달 뉴스에서 은행 해킹 이야기 들어 봤죠. (기사 제목들을 먼저 띄우고 잠깐 읽게 한 뒤, 오른쪽 카드를 가리키며) 신한은행에서 고객 약 2만 5천 명의 이름, 전화번호, 연 소득, 대출 한도 같은 정보가 새어 나갔습니다. 대출을 소개하는 사람들이 쓰는 모바일 페이지로 허락받지 않은 외부인이 들어와 조회했다고 합니다. 같은 시기에 다른 은행에서도 유출이 확인돼서 금융위원회가 긴급회의를 열었습니다.
(기사 제목들을 가리키며) 이번 달 기사 제목들입니다. (띠를 가리키며) 해커가 가져간 건 돈이 아니라 정보입니다. 그럼 질문. 이 정보는 원래 은행의 어디에 있었을까요? (학생 답을 듣는다)
데이터베이스입니다. 은행이 고객을 기억하는 곳이죠. 오늘 7-1에서는 이 데이터베이스가 어떻게 생겼는지 봅니다. 다음 시간 7-2에서는 이런 정보를 지키는 방법, 암호화를 짧게 봅니다.
[진행 메모]
수치는 10월 초 보도 기준이다. 조사가 진행되며 바뀔 수 있으니 「약 2만 5천 명」 정도로만 말한다. 원인을 단정하지 않는다.
학생이 「우리 집도 신한인데요」라고 하면, 은행에서 온 안내 문자를 확인하고 비밀번호를 바꾸라고 짧게 말해 준다.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[4–5분] 새어 나간 정보는 이런 표에 있었다
기사 속 정보를 은행 데이터베이스에 넣으면 이런 모양입니다. (표를 가리키며) 실제 자료가 아니라 지어낸 예입니다. 고객 한 명이 가로 한 줄, 이름·전화번호·연 소득이 세로 칸이에요. (주황 줄을 가리키며) 해커가 가져간 건 이런 줄 2만 5천 개였습니다.
오늘은 이런 표가 어떻게 생겼고 어떻게 이어지는지 보고, 마지막에 여러분 서비스가 무엇을 이런 표로 기억해야 하는지 AI와 그려 봅니다. (띠를 가리키며) 순서는 이렇습니다. 오늘 꼭 끝낼 것은 데이터_예시.md를 만들고 끝까지 읽는 것입니다.
그럼 저장하는 곳이 없으면 어떻게 될까요? 바로 확인해 봅시다.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[5–8분] 은행은 기억하는데, 이 칸은?
은행은 고객 정보를 데이터베이스에 저장해서 기억합니다. 저장하는 곳이 없으면 어떻게 될까요? 교과서 4쪽을 열면 똑같이 생긴 칸이 두 개 있습니다.
두 칸 모두 할 일을 두 개씩 추가하세요. 그리고 키보드에서 F5. 같은 쪽으로 돌아오면 비교해 보세요. (왼쪽 화면을 가리키며) 왼쪽은 비었고, (오른쪽 화면을 가리키며) 오른쪽은 남아 있죠. 오른쪽은 이 브라우저 안, localStorage라는 곳에 저장해 두었기 때문입니다.
적은 것을 어딘가에 저장해 두어야 다시 열었을 때 꺼내 보여 줄 수 있습니다. 그런데 오른쪽도 이 컴퓨터의 이 브라우저 안에만 있어요. 옆 친구 컴퓨터에서는 안 보입니다. 은행처럼 여러 사람의 기록을 한곳에 모아 기억하는 곳, 그게 오늘 배우는 데이터베이스입니다.
[진행 메모]
학생에게 옆 사람 화면의 오른쪽 칸을 보게 하면 「내 목록은 내 브라우저에만 있다」가 바로 보인다.
F5를 누르고 교과서 첫 쪽으로 가 버린 학생은 목차에서 「사라지는 것」을 누르게 한다. 오른쪽 칸은 「모두 지우기」로 비울 수 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[8–9분] 데이터베이스는 서비스의 기억 장소다
데이터베이스라는 말을 나눠 볼까요. (첫 카드를 가리키며) Data는 자료입니다. 사실, 숫자, 글. (둘째 카드를 가리키며) Base는 보통 기초, 바탕이라는 뜻으로 알죠. 그런데 남극 세종기지의 기지도 base고, 야구의 1루도 base입니다. 무언가가 모여 있고 거기서 출발하는 곳이에요.
(셋째 카드를 가리키며) 합치면 Database, 자료를 한곳에 모아 두고 필요할 때 꺼내 쓰는 바탕입니다. 실제로 이 말은 1960년대 초 미국에서 군사용 컴퓨터를 만들던 연구소가 「data base」라고 두 단어로 띄어 쓰면서 시작됐고, 1963년 학술 모임으로 퍼진 뒤 한 단어로 붙여 쓰게 됐습니다.
[사실 확인 2026-10-12] SDC(System Development Corporation)·ARPA 공동 심포지엄 「Development and Management of a Computer-Centered Data Base」(1963-06, 산타모니카, 회의록 1964-01). Thomas Haigh의 데이터베이스 역사 연구 기준. 그보다 앞선 1962년 SDC 보고서 사용례도 있다고 하나 확인하지 못했다. 해킹당한 은행의 고객 정보도 여기에 있었고, 방금 F5에 사라진 할 일도 이런 곳이 있어야 남습니다.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[9–10분] 데이터베이스는 크게 두 가지다
데이터베이스는 저장하는 모양에 따라 크게 둘로 나눕니다. (왼쪽 카드를 가리키며) 표에 저장하는 RDBMS. 가장 많이 쓰이는 데이터베이스이고, 여러분이 아는 엑셀 표와 같은 모양입니다. (오른쪽 카드를 가리키며) RDBMS가 아닌 데이터베이스는 모두 묶어서 NoSQL이라고 부릅니다. 문서, 키와 값, 그래프처럼 저장하는 모양이 여러 가지예요. 더 좋거나 새로운 게 아니라 쓰임에 따라 고르는 다른 방식입니다.
(띠를 가리키며) RDBMS의 R은 Relational, 관계형입니다. 왜 이런 이름인지는 학생 표와 성적 표를 직접 이어 본 뒤에 다시 봅니다. 이 수업은 RDBMS를 쓰고, 11회에 SQLite라는 RDBMS에 연결합니다.
 오늘은 학생과 성적을 정리하는 예 하나로 끝까지 갑니다.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[10–12분] RDBMS의 표는 엑셀 성적표와 닮았다
엑셀로 성적표 만들어 본 적 있죠. (주황 줄을 가리키며) 가로 한 줄에 학생 한 명의 점수, (파란 칸을 가리키며) 세로 한 칸에 수학 같은 과목 하나. 엑셀 왼쪽의 1, 2, 3이 행 번호, 위쪽 A, B, C가 열이었습니다. RDBMS의 표가 바로 이 모양입니다.
(띠를 가리키며) 표를 보면 먼저 이걸 묻습니다. 「이 표의 한 행은 무엇인가?」 이 표라면 학생 한 명의 점수. 나중에 AI가 그린 표를 볼 때도 제일 먼저 던질 질문입니다.
(아래 문장을 가리키며) 그런데 2행과 4행 둘 다 김민준입니다. 누가 누구죠? 다음 장에서 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[12–15분] 학번 20301이 한 명을 딱 집어낸다
학교에 김민준이 두 명 있으면 「김민준」이라고 불러서는 누군지 모릅니다. 그래서 「2학년 3반 1번」이라고 부르죠. 이 세 숫자를 붙여 쓴 게 학번 20301입니다.
(표의 파란 열을 가리키며) 학생 표에서는 이 학번이 기본키입니다. 행 하나를 딱 집어내는 열이에요. 김민준이 둘이어도 학번은 20301, 20401로 다릅니다.
(오른쪽 카드를 가리키며) 기본키는 영어로 Primary Key입니다. primary는 「첫째의, 가장 중요한」이라는 뜻이고 key는 열쇠죠. 이 행을 대표하는 가장 중요한 열쇠라는 뜻입니다.
기본키는 겹치지 않고 비어 있지 않아야 합니다. (띠를 가리키며) 이름은 같을 수 있어서 기본키로 쓰지 않습니다.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[15–18분] 성적은 따로 표를 만들고 학번으로 잇는다
시험을 볼 때마다 성적이 쌓이죠. 그때마다 학생 표에 이름, 반을 또 적으면 같은 정보가 되풀이됩니다. 그래서 성적은 성적 표로 따로 만듭니다.
(오른쪽 표 파란 열을 가리키며) 누구의 성적인지는 학번만 적습니다. 학생 표의 기본키를 그대로 가져와 적은 거죠. 이런 열을 외래키, Foreign Key라고 합니다.
(왼쪽 아래 카드를 가리키며) foreign은 「외국의, 바깥의」라는 뜻입니다. 외국을 foreign country라고 하죠. 성적 표 안에 있지만 바깥, 학생 표에서 가져온 열쇠라서 Foreign Key, 외래키입니다.
(오른쪽 아래 카드를 가리키며) 그럼 성적 표의 기본키는요? 학번 20301만으로는 중간고사인지 기말고사인지 모릅니다. 그래서 학번에 「어느 학기 중간·기말」을 더한 두 칸을 합쳐 기본키로 씁니다. 이렇게 두 칸 이상을 합친 기본키가 복합 기본키입니다. 이게 안 1입니다.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[18–20분] 과목이 바뀌면 과목도 기본키에 넣는다
(위 표를 가리키며) 안 1은 국어, 수학, 영어가 열로 박혀 있었죠. 그런데 학년이나 학기가 바뀌면 물리학, 화학처럼 과목이 달라집니다. 그때마다 열을 새로 만들면 표 모양이 계속 바뀝니다.
(가운데 주황 글자를 가리키며) 그래서 파란 세 열을 과목, 점수 두 열로 줄입니다. (아래 표를 가리키며) 한 줄에 점수 하나. 그러면 복합 기본키는 학번 + 시험 + 과목, 세 칸이 됩니다. 새 과목이 생겨도 줄만 늘어납니다.
어느 쪽이 정답이라기보다 서비스에 맞는 쪽을 고릅니다. 이런 판단은 개발할 때 AI가 제안하고 여러분이 검토합니다.
[예상 질문]
Q. 학년이 올라가면 학번이 바뀌는데요?
A. 맞다. 실제 학교 시스템은 졸업할 때까지 바뀌지 않는 번호를 따로 두기도 한다. 기본키는 바뀌지 않는 것이 좋다는 것까지 이야기해도 좋다.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[20–22분] 학생 한 명에 성적 여러 줄, 1:N
(왼쪽 주황 줄을 가리키며) 학생 표에서 김민준 20301은 한 줄뿐입니다. (오른쪽 주황 줄들을 가리키며) 그런데 성적 표에는 20301 줄이 세 개죠. 시험을 볼 때마다 늘어납니다.
이렇게 한쪽의 하나에 다른 쪽 여러 개가 붙는 관계를 1:N, 일 대 다라고 합니다.
(띠를 가리키며) 외래키는 여러 개 쪽, 성적 표에 둡니다. 학생 표에 「이 학생의 성적들」 칸을 만들면 한 칸에 점수를 여러 개 넣어야 하니까요. 표의 한 칸에는 값 하나가 원칙입니다.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[22–24분] 학번으로 두 표를 엮어서 본다
김민준의 수학 성적을 보고 싶다면 어떻게 할까요? (왼쪽 표를 가리키며) 먼저 학생 표에서 김민준의 학번 20301을 찾습니다. 그 학번을 들고 성적 표로 건너가서, (오른쪽 표를 가리키며) 학번이 20301인 줄만 골라냅니다. 걸러 내는 거죠.
이렇게 학번 같은 같은 값을 따라 두 표를 엮어서 보는 것을 JOIN이라고 합니다. 두 표를 하나로 합쳐 버리는 게 아니라, 실로 엮듯이 따라가며 보는 겁니다. 김민준이 둘이어도 학번이 달라서 섞이지 않습니다.
(띠를 가리키며) 학생과 성적을 표 두 개로 나누고 학번으로 엮어 두었죠. 이렇게 표와 표의 관계로 정보를 다루기 때문에 관계형, Relational 데이터베이스라고 부릅니다. 처음에 RDBMS의 R이 뭐였는지 기억나죠?
SQL 문법은 배우지 않습니다. 어느 표를, 어느 키로 엮어, 무엇을 보는지만 읽을 수 있으면 됩니다.
[교사 참고]
이론에서 relation은 원래 「표 그 자체(행의 집합)」를 뜻한다. 수업에서는 학생이 이해하기 쉬운 「표와 표의 관계」로 설명한다. 질문이 나오면 「관계형의 원래 뜻은 표 자체를 가리키는 수학 용어이고, 실제로는 표끼리 엮는 것이 핵심」이라고 답해도 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[24–26분] 표는 하나로 충분한 경우가 많다
모든 서비스에 표를 여러 개 만들 필요는 없습니다. (표를 가리키며) 할 일 기록이나 6-2의 하나 뽑기는 표 하나면 됩니다. 학생과 성적처럼 서로 다른 대상일 때만 둘로 나눕니다. 계산기나 추천 도구처럼 결과만 보여 주는 서비스도, 한 번 넣은 값과 결과를 남기면 다음에 다시 볼 수 있습니다.
(아래 카드를 가리키며) 다만 이 수업의 모든 서비스는 사용자가 다시 볼 기록을 하나는 남깁니다. 계산기라도 사용한 값과 결과를 남기면 됩니다. 저장했다는 표시를 내려고 상관없는 값을 만들지는 않습니다.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[26–32분] 기억할 것과 기억하지 않을 것부터 나눈다
이제 내 서비스로 해 봅니다. 탐색기 맨 위가 06인지 보고, 터미널 → 새 터미널을 열어 줄 끝이 06&gt;인지 본 뒤 opencode를 입력하세요.
바로 표를 그리지 않습니다. (위 상자를 가리키며) 먼저 교과서 14쪽 ① 요청문으로, 내 서비스가 기억해야 할 것과 기억하지 않아도 될 것을 나누게 합니다. 은행이라면 이름과 대출 한도는 기억해야 하지만, 우리 서비스는 이름이나 전화번호를 기억할 필요가 없을 수도 있죠.
(가운데 주황 글자를 가리키며) 나눈 결과를 읽고, 개인정보가 「기억하지 않아도 될 것」에 들어 있는지 봅니다. 다르면 AI에게 고쳐 달라고 말합니다.
(아래 상자를 가리키며) 그다음 15쪽 ② 요청문으로 기억해야 할 것만 표로 정리하게 합니다. 열이나 키는 여러분이 설계하지 않습니다. AI가 그린 표를 오늘 배운 눈으로 읽는 게 여러분 일입니다. 지금은 어떤 자료가 있는지 파악하는 단계입니다. 암호화 같은 보안은 4교시에 정합니다. 요청문에 그 목적을 적어 두어야 AI가 처음부터 회원 표나 암호화를 섞지 않습니다.
[진행 메모]
Big Pickle이 느리다. 요청을 보낸 뒤 기다리는 동안 PRD.md 2항 핵심 기능을 다시 읽게 한다.
파일이 안 생기면 「06 폴더에 데이터_예시.md 파일로 저장해 줘」를 한 번 더 보낸다. 429가 나오면 1~2분 뒤 같은 요청.
FreeUsageLimitError가 여러 명에게 계속 나오면 부산시교육청 펜즈(PENZ) AI에 PRD.md 내용을 붙여 넣고 같은 요청을 한 뒤, VS Code에서 06 폴더에 새 파일 데이터_예시.md를 만들어 받은 내용을 붙여 넣고 저장하게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[32–34분] 미리 보기로 표를 펼쳐 본다
데이터_예시.md가 생기면 열어 보세요. (그림 왼쪽을 가리키며) 원문은 |와 - 기호가 섞여서 읽기 어렵습니다.
6-1에서 메모를 볼 때처럼 미리 보기를 엽니다. 파일을 오른쪽 클릭해서 미리보기 열기, 또는 Ctrl+Shift+V. (그림 오른쪽을 가리키며) 칸이 나뉜 표로 보입니다.
열 이름, 예시 세 줄, 아래의 「한 행은」 문장까지 끝까지 읽으세요.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[34–41분] 네 가지를 읽고, 다르면 다시 말한다
AI가 그린 표는 출발점입니다. (표를 가리키며) 네 가지를 확인하세요. 한 행이 무엇인지, 기본키가 있는지, 실제 개인정보가 있는지, 표가 너무 많거나 섞였는지.
다르면 오른쪽처럼 AI에게 다시 말합니다. AI가 파일을 고쳐도 괜찮습니다. 고친 다음에 다시 끝까지 읽는 것, 이게 이번 학기 내내 하는 연습입니다.
(돌아다니며 확인한다)
[진행 메모]
「다 읽었다」는 학생에게 「한 행은 무엇이냐」고 물어 자기 말로 답하게 한다.
표를 셋 넘게 그린 학생이 많을 것이다. 「표는 하나로 충분한 경우가 많다」 장을 다시 짚는다.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[41–45분] 저장하고 다음 차시를 준비한다
막힌 사람은 교과서 18쪽에서 내 상황과 같은 줄을 찾으세요.
(표를 가리키며) 오늘 06 폴더에 데이터_예시.md가 새로 생겼습니다. 4교시에 이걸 보며 PRD 5항을 씁니다. 나머지 파일은 지우지 않습니다. 탭에 동그라미가 있으면 Ctrl+S.
오늘 핵심은 하나입니다. 서비스는 표에 나눠 저장하고, 키로 엮어서 본다. 그리고 AI가 그린 표는 내가 읽고 검토한다.
[진행 메모]
데이터_예시.md를 만들지 못한 학생을 적어 두고 7-2 시작 전에 교과서 14쪽 ① 요청부터 보내게 한다.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D21"/>
        </a:solidFill>
      </p:bgPr>
    </p:bg>
    <p:spTree>
      <p:nvGrpSpPr>
        <p:cNvPr id="1" name=""/>
        <p:cNvGrpSpPr/>
        <p:nvPr/>
      </p:nvGrpSpPr>
      <p:grpSpPr>
        <a:xfrm>
          <a:off x="0" y="0"/>
          <a:ext cx="0" cy="0"/>
          <a:chOff x="0" y="0"/>
          <a:chExt cx="0" cy="0"/>
        </a:xfrm>
      </p:grpSpPr>
      <p:sp>
        <p:nvSpPr>
          <p:cNvPr id="2" name="Shape 0"/>
          <p:cNvSpPr/>
          <p:nvPr/>
        </p:nvSpPr>
        <p:spPr>
          <a:xfrm>
            <a:off x="0" y="0"/>
            <a:ext cx="209398" cy="6858000"/>
          </a:xfrm>
          <a:prstGeom prst="rect">
            <a:avLst/>
          </a:prstGeom>
          <a:solidFill>
            <a:srgbClr val="FF5C00"/>
          </a:solidFill>
          <a:ln/>
        </p:spPr>
      </p:sp>
      <p:sp>
        <p:nvSpPr>
          <p:cNvPr id="3" name="Text 1"/>
          <p:cNvSpPr/>
          <p:nvPr/>
        </p:nvSpPr>
        <p:spPr>
          <a:xfrm>
            <a:off x="530352" y="1417320"/>
            <a:ext cx="9144000" cy="274320"/>
          </a:xfrm>
          <a:prstGeom prst="rect">
            <a:avLst/>
          </a:prstGeom>
          <a:noFill/>
          <a:ln/>
        </p:spPr>
        <p:txBody>
          <a:bodyPr wrap="square" lIns="0" tIns="0" rIns="0" bIns="0" rtlCol="0" anchor="ctr"/>
          <a:lstStyle/>
          <a:p>
            <a:pPr indent="0" marL="0">
              <a:buNone/>
            </a:pPr>
            <a:r>
              <a:rPr lang="en-US" sz="1200" b="1" spc="100" kern="0" dirty="0">
                <a:solidFill>
                  <a:srgbClr val="6C7078"/>
                </a:solidFill>
                <a:latin typeface="IBM Plex Sans KR" pitchFamily="34" charset="0"/>
                <a:ea typeface="IBM Plex Sans KR" pitchFamily="34" charset="-122"/>
                <a:cs typeface="IBM Plex Sans KR" pitchFamily="34" charset="-120"/>
              </a:rPr>
              <a:t>7회 · 첫째 차시</a:t>
            </a:r>
            <a:endParaRPr lang="en-US" sz="1200" dirty="0"/>
          </a:p>
        </p:txBody>
      </p:sp>
      <p:sp>
        <p:nvSpPr>
          <p:cNvPr id="4" name="Text 2"/>
          <p:cNvSpPr/>
          <p:nvPr/>
        </p:nvSpPr>
        <p:spPr>
          <a:xfrm>
            <a:off x="530352" y="1828800"/>
            <a:ext cx="10424160" cy="1783080"/>
          </a:xfrm>
          <a:prstGeom prst="rect">
            <a:avLst/>
          </a:prstGeom>
          <a:noFill/>
          <a:ln/>
        </p:spPr>
        <p:txBody>
          <a:bodyPr wrap="square" lIns="0" tIns="0" rIns="0" bIns="0" rtlCol="0" anchor="ctr"/>
          <a:lstStyle/>
          <a:p>
            <a:pPr indent="0" marL="0">
              <a:buNone/>
            </a:pPr>
            <a:r>
              <a:rPr lang="en-US" sz="3800" b="1" dirty="0">
                <a:solidFill>
                  <a:srgbClr val="FFFFFF"/>
                </a:solidFill>
                <a:latin typeface="IBM Plex Sans KR" pitchFamily="34" charset="0"/>
                <a:ea typeface="IBM Plex Sans KR" pitchFamily="34" charset="-122"/>
                <a:cs typeface="IBM Plex Sans KR" pitchFamily="34" charset="-120"/>
              </a:rPr>
              <a:t>관계형 데이터베이스의</a:t>
            </a:r>
            <a:endParaRPr lang="en-US" sz="3800" dirty="0"/>
          </a:p>
          <a:p>
            <a:pPr indent="0" marL="0">
              <a:buNone/>
            </a:pPr>
            <a:r>
              <a:rPr lang="en-US" sz="3800" b="1" dirty="0">
                <a:solidFill>
                  <a:srgbClr val="FFFFFF"/>
                </a:solidFill>
                <a:latin typeface="IBM Plex Sans KR" pitchFamily="34" charset="0"/>
                <a:ea typeface="IBM Plex Sans KR" pitchFamily="34" charset="-122"/>
                <a:cs typeface="IBM Plex Sans KR" pitchFamily="34" charset="-120"/>
              </a:rPr>
              <a:t>기초</a:t>
            </a:r>
            <a:endParaRPr lang="en-US" sz="3800" dirty="0"/>
          </a:p>
        </p:txBody>
      </p:sp>
      <p:sp>
        <p:nvSpPr>
          <p:cNvPr id="5" name="Text 3"/>
          <p:cNvSpPr/>
          <p:nvPr/>
        </p:nvSpPr>
        <p:spPr>
          <a:xfrm>
            <a:off x="530352" y="3657600"/>
            <a:ext cx="9966960" cy="1737360"/>
          </a:xfrm>
          <a:prstGeom prst="rect">
            <a:avLst/>
          </a:prstGeom>
          <a:noFill/>
          <a:ln/>
        </p:spPr>
        <p:txBody>
          <a:bodyPr wrap="square" lIns="0" tIns="0" rIns="0" bIns="0" rtlCol="0" anchor="ctr"/>
          <a:lstStyle/>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서비스가 무엇을 어떻게 기억하는지 표로 보고,</a:t>
            </a:r>
            <a:endParaRPr lang="en-US" sz="1900" dirty="0"/>
          </a:p>
          <a:p>
            <a:pPr indent="0" marL="0">
              <a:lnSpc>
                <a:spcPts val="3200"/>
              </a:lnSpc>
              <a:buNone/>
            </a:pPr>
            <a:r>
              <a:rPr lang="en-US" sz="1900" dirty="0">
                <a:solidFill>
                  <a:srgbClr val="A7ACB3"/>
                </a:solidFill>
                <a:latin typeface="IBM Plex Sans KR" pitchFamily="34" charset="0"/>
                <a:ea typeface="IBM Plex Sans KR" pitchFamily="34" charset="-122"/>
                <a:cs typeface="IBM Plex Sans KR" pitchFamily="34" charset="-120"/>
              </a:rPr>
              <a:t>내 서비스가 기억할 것을 AI와 표로 그려 봅니다.</a:t>
            </a:r>
            <a:endParaRPr lang="en-US" sz="1900" dirty="0"/>
          </a:p>
        </p:txBody>
      </p:sp>
      <p:sp>
        <p:nvSpPr>
          <p:cNvPr id="6" name="Text 4"/>
          <p:cNvSpPr/>
          <p:nvPr/>
        </p:nvSpPr>
        <p:spPr>
          <a:xfrm>
            <a:off x="530352" y="6327648"/>
            <a:ext cx="73152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1쪽</a:t>
            </a:r>
            <a:endParaRPr lang="en-US" sz="900" dirty="0"/>
          </a:p>
        </p:txBody>
      </p:sp>
      <p:sp>
        <p:nvSpPr>
          <p:cNvPr id="7" name="Text 5"/>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은행에서 고객 정보가 새어 나갔다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2쪽</a:t>
            </a:r>
            <a:endParaRPr lang="en-US" sz="900" dirty="0"/>
          </a:p>
        </p:txBody>
      </p:sp>
      <p:sp>
        <p:nvSpPr>
          <p:cNvPr id="8" name="Text 6"/>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02</a:t>
            </a:r>
            <a:endParaRPr lang="en-US" sz="900" dirty="0"/>
          </a:p>
        </p:txBody>
      </p:sp>
      <p:sp>
        <p:nvSpPr>
          <p:cNvPr id="9" name="Shape 7"/>
          <p:cNvSpPr/>
          <p:nvPr/>
        </p:nvSpPr>
        <p:spPr>
          <a:xfrm>
            <a:off x="530352" y="1783080"/>
            <a:ext cx="6766560" cy="2898648"/>
          </a:xfrm>
          <a:prstGeom prst="rect">
            <a:avLst/>
          </a:prstGeom>
          <a:solidFill>
            <a:srgbClr val="ECEDEF"/>
          </a:solidFill>
          <a:ln w="9525">
            <a:solidFill>
              <a:srgbClr val="E0E3E7"/>
            </a:solidFill>
            <a:prstDash val="solid"/>
          </a:ln>
        </p:spPr>
      </p:sp>
      <p:sp>
        <p:nvSpPr>
          <p:cNvPr id="10" name="Shape 8"/>
          <p:cNvSpPr/>
          <p:nvPr/>
        </p:nvSpPr>
        <p:spPr>
          <a:xfrm rot="-132000">
            <a:off x="667512" y="1938528"/>
            <a:ext cx="6400800" cy="603504"/>
          </a:xfrm>
          <a:prstGeom prst="rect">
            <a:avLst/>
          </a:prstGeom>
          <a:solidFill>
            <a:srgbClr val="FFFFFF"/>
          </a:solidFill>
          <a:ln w="19050">
            <a:solidFill>
              <a:srgbClr val="FF5C00"/>
            </a:solidFill>
            <a:prstDash val="solid"/>
          </a:ln>
          <a:effectLst>
            <a:outerShdw sx="100000" sy="100000" kx="0" ky="0" algn="bl" rotWithShape="0" blurRad="25400" dist="19050" dir="5400000">
              <a:srgbClr val="000000">
                <a:alpha val="18000"/>
              </a:srgbClr>
            </a:outerShdw>
          </a:effectLst>
        </p:spPr>
      </p:sp>
      <p:sp>
        <p:nvSpPr>
          <p:cNvPr id="11" name="Text 9"/>
          <p:cNvSpPr/>
          <p:nvPr/>
        </p:nvSpPr>
        <p:spPr>
          <a:xfrm rot="-132000">
            <a:off x="777240" y="1938528"/>
            <a:ext cx="6181344" cy="603504"/>
          </a:xfrm>
          <a:prstGeom prst="rect">
            <a:avLst/>
          </a:prstGeom>
          <a:noFill/>
          <a:ln/>
        </p:spPr>
        <p:txBody>
          <a:bodyPr wrap="square" lIns="0" tIns="0" rIns="0" bIns="0" rtlCol="0" anchor="ctr"/>
          <a:lstStyle/>
          <a:p>
            <a:pPr indent="0" marL="0">
              <a:buNone/>
            </a:pPr>
            <a:r>
              <a:rPr lang="en-US" sz="850" b="1" dirty="0">
                <a:solidFill>
                  <a:srgbClr val="6C7078"/>
                </a:solidFill>
                <a:latin typeface="IBM Plex Sans KR" pitchFamily="34" charset="0"/>
                <a:ea typeface="IBM Plex Sans KR" pitchFamily="34" charset="-122"/>
                <a:cs typeface="IBM Plex Sans KR" pitchFamily="34" charset="-120"/>
              </a:rPr>
              <a:t>한국일보 · 2026.10.01</a:t>
            </a:r>
            <a:endParaRPr lang="en-US" sz="850" dirty="0"/>
          </a:p>
          <a:p>
            <a:pPr indent="0" marL="0">
              <a:buNone/>
            </a:pPr>
            <a:r>
              <a:rPr lang="en-US" sz="1350" b="1" dirty="0">
                <a:solidFill>
                  <a:srgbClr val="1B1D21"/>
                </a:solidFill>
                <a:latin typeface="IBM Plex Sans KR" pitchFamily="34" charset="0"/>
                <a:ea typeface="IBM Plex Sans KR" pitchFamily="34" charset="-122"/>
                <a:cs typeface="IBM Plex Sans KR" pitchFamily="34" charset="-120"/>
              </a:rPr>
              <a:t>신한은행 해킹에 2만5000명 개인정보 유출… 금감원 긴급 현장조사</a:t>
            </a:r>
            <a:endParaRPr lang="en-US" sz="850" dirty="0"/>
          </a:p>
        </p:txBody>
      </p:sp>
      <p:sp>
        <p:nvSpPr>
          <p:cNvPr id="12" name="Shape 10"/>
          <p:cNvSpPr/>
          <p:nvPr/>
        </p:nvSpPr>
        <p:spPr>
          <a:xfrm rot="96000">
            <a:off x="1216152" y="2615184"/>
            <a:ext cx="5852160" cy="603504"/>
          </a:xfrm>
          <a:prstGeom prst="rect">
            <a:avLst/>
          </a:prstGeom>
          <a:solidFill>
            <a:srgbClr val="FFFFFF"/>
          </a:solidFill>
          <a:ln w="9525">
            <a:solidFill>
              <a:srgbClr val="D5D8DC"/>
            </a:solidFill>
            <a:prstDash val="solid"/>
          </a:ln>
          <a:effectLst>
            <a:outerShdw sx="100000" sy="100000" kx="0" ky="0" algn="bl" rotWithShape="0" blurRad="25400" dist="19050" dir="5400000">
              <a:srgbClr val="000000">
                <a:alpha val="18000"/>
              </a:srgbClr>
            </a:outerShdw>
          </a:effectLst>
        </p:spPr>
      </p:sp>
      <p:sp>
        <p:nvSpPr>
          <p:cNvPr id="13" name="Text 11"/>
          <p:cNvSpPr/>
          <p:nvPr/>
        </p:nvSpPr>
        <p:spPr>
          <a:xfrm rot="96000">
            <a:off x="1325880" y="2615184"/>
            <a:ext cx="5632704" cy="603504"/>
          </a:xfrm>
          <a:prstGeom prst="rect">
            <a:avLst/>
          </a:prstGeom>
          <a:noFill/>
          <a:ln/>
        </p:spPr>
        <p:txBody>
          <a:bodyPr wrap="square" lIns="0" tIns="0" rIns="0" bIns="0" rtlCol="0" anchor="ctr"/>
          <a:lstStyle/>
          <a:p>
            <a:pPr indent="0" marL="0">
              <a:buNone/>
            </a:pPr>
            <a:r>
              <a:rPr lang="en-US" sz="850" b="1" dirty="0">
                <a:solidFill>
                  <a:srgbClr val="6C7078"/>
                </a:solidFill>
                <a:latin typeface="IBM Plex Sans KR" pitchFamily="34" charset="0"/>
                <a:ea typeface="IBM Plex Sans KR" pitchFamily="34" charset="-122"/>
                <a:cs typeface="IBM Plex Sans KR" pitchFamily="34" charset="-120"/>
              </a:rPr>
              <a:t>KBS · 2026.10.01</a:t>
            </a:r>
            <a:endParaRPr lang="en-US" sz="850" dirty="0"/>
          </a:p>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신한은행 뚫렸다…2만5천 명 정보 유출, 연소득까지</a:t>
            </a:r>
            <a:endParaRPr lang="en-US" sz="850" dirty="0"/>
          </a:p>
        </p:txBody>
      </p:sp>
      <p:sp>
        <p:nvSpPr>
          <p:cNvPr id="14" name="Shape 12"/>
          <p:cNvSpPr/>
          <p:nvPr/>
        </p:nvSpPr>
        <p:spPr>
          <a:xfrm rot="-60000">
            <a:off x="667512" y="3291840"/>
            <a:ext cx="6035040" cy="603504"/>
          </a:xfrm>
          <a:prstGeom prst="rect">
            <a:avLst/>
          </a:prstGeom>
          <a:solidFill>
            <a:srgbClr val="FFFFFF"/>
          </a:solidFill>
          <a:ln w="9525">
            <a:solidFill>
              <a:srgbClr val="D5D8DC"/>
            </a:solidFill>
            <a:prstDash val="solid"/>
          </a:ln>
          <a:effectLst>
            <a:outerShdw sx="100000" sy="100000" kx="0" ky="0" algn="bl" rotWithShape="0" blurRad="25400" dist="19050" dir="5400000">
              <a:srgbClr val="000000">
                <a:alpha val="18000"/>
              </a:srgbClr>
            </a:outerShdw>
          </a:effectLst>
        </p:spPr>
      </p:sp>
      <p:sp>
        <p:nvSpPr>
          <p:cNvPr id="15" name="Text 13"/>
          <p:cNvSpPr/>
          <p:nvPr/>
        </p:nvSpPr>
        <p:spPr>
          <a:xfrm rot="-60000">
            <a:off x="777240" y="3291840"/>
            <a:ext cx="5815584" cy="603504"/>
          </a:xfrm>
          <a:prstGeom prst="rect">
            <a:avLst/>
          </a:prstGeom>
          <a:noFill/>
          <a:ln/>
        </p:spPr>
        <p:txBody>
          <a:bodyPr wrap="square" lIns="0" tIns="0" rIns="0" bIns="0" rtlCol="0" anchor="ctr"/>
          <a:lstStyle/>
          <a:p>
            <a:pPr indent="0" marL="0">
              <a:buNone/>
            </a:pPr>
            <a:r>
              <a:rPr lang="en-US" sz="850" b="1" dirty="0">
                <a:solidFill>
                  <a:srgbClr val="6C7078"/>
                </a:solidFill>
                <a:latin typeface="IBM Plex Sans KR" pitchFamily="34" charset="0"/>
                <a:ea typeface="IBM Plex Sans KR" pitchFamily="34" charset="-122"/>
                <a:cs typeface="IBM Plex Sans KR" pitchFamily="34" charset="-120"/>
              </a:rPr>
              <a:t>MBC</a:t>
            </a:r>
            <a:endParaRPr lang="en-US" sz="850" dirty="0"/>
          </a:p>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밤새 공격받은 신한은행, 하루 뒤에야 인지‥2만 5천 명 정보 탈취당해</a:t>
            </a:r>
            <a:endParaRPr lang="en-US" sz="850" dirty="0"/>
          </a:p>
        </p:txBody>
      </p:sp>
      <p:sp>
        <p:nvSpPr>
          <p:cNvPr id="16" name="Shape 14"/>
          <p:cNvSpPr/>
          <p:nvPr/>
        </p:nvSpPr>
        <p:spPr>
          <a:xfrm rot="144000">
            <a:off x="1216152" y="3968496"/>
            <a:ext cx="5852160" cy="603504"/>
          </a:xfrm>
          <a:prstGeom prst="rect">
            <a:avLst/>
          </a:prstGeom>
          <a:solidFill>
            <a:srgbClr val="FFFFFF"/>
          </a:solidFill>
          <a:ln w="9525">
            <a:solidFill>
              <a:srgbClr val="D5D8DC"/>
            </a:solidFill>
            <a:prstDash val="solid"/>
          </a:ln>
          <a:effectLst>
            <a:outerShdw sx="100000" sy="100000" kx="0" ky="0" algn="bl" rotWithShape="0" blurRad="25400" dist="19050" dir="5400000">
              <a:srgbClr val="000000">
                <a:alpha val="18000"/>
              </a:srgbClr>
            </a:outerShdw>
          </a:effectLst>
        </p:spPr>
      </p:sp>
      <p:sp>
        <p:nvSpPr>
          <p:cNvPr id="17" name="Text 15"/>
          <p:cNvSpPr/>
          <p:nvPr/>
        </p:nvSpPr>
        <p:spPr>
          <a:xfrm rot="144000">
            <a:off x="1325880" y="3968496"/>
            <a:ext cx="5632704" cy="603504"/>
          </a:xfrm>
          <a:prstGeom prst="rect">
            <a:avLst/>
          </a:prstGeom>
          <a:noFill/>
          <a:ln/>
        </p:spPr>
        <p:txBody>
          <a:bodyPr wrap="square" lIns="0" tIns="0" rIns="0" bIns="0" rtlCol="0" anchor="ctr"/>
          <a:lstStyle/>
          <a:p>
            <a:pPr indent="0" marL="0">
              <a:buNone/>
            </a:pPr>
            <a:r>
              <a:rPr lang="en-US" sz="850" b="1" dirty="0">
                <a:solidFill>
                  <a:srgbClr val="6C7078"/>
                </a:solidFill>
                <a:latin typeface="IBM Plex Sans KR" pitchFamily="34" charset="0"/>
                <a:ea typeface="IBM Plex Sans KR" pitchFamily="34" charset="-122"/>
                <a:cs typeface="IBM Plex Sans KR" pitchFamily="34" charset="-120"/>
              </a:rPr>
              <a:t>SBS Biz</a:t>
            </a:r>
            <a:endParaRPr lang="en-US" sz="850" dirty="0"/>
          </a:p>
          <a:p>
            <a:pPr indent="0" marL="0">
              <a:buNone/>
            </a:pPr>
            <a:r>
              <a:rPr lang="en-US" sz="1250" b="1" dirty="0">
                <a:solidFill>
                  <a:srgbClr val="1B1D21"/>
                </a:solidFill>
                <a:latin typeface="IBM Plex Sans KR" pitchFamily="34" charset="0"/>
                <a:ea typeface="IBM Plex Sans KR" pitchFamily="34" charset="-122"/>
                <a:cs typeface="IBM Plex Sans KR" pitchFamily="34" charset="-120"/>
              </a:rPr>
              <a:t>신한은행 AI에 털렸다…대출모집인 페이지 뭐길래</a:t>
            </a:r>
            <a:endParaRPr lang="en-US" sz="850" dirty="0"/>
          </a:p>
        </p:txBody>
      </p:sp>
      <p:sp>
        <p:nvSpPr>
          <p:cNvPr id="18" name="Shape 16"/>
          <p:cNvSpPr/>
          <p:nvPr/>
        </p:nvSpPr>
        <p:spPr>
          <a:xfrm>
            <a:off x="7543800" y="1783080"/>
            <a:ext cx="4114800" cy="2898648"/>
          </a:xfrm>
          <a:prstGeom prst="roundRect">
            <a:avLst>
              <a:gd name="adj" fmla="val 1735"/>
            </a:avLst>
          </a:prstGeom>
          <a:solidFill>
            <a:srgbClr val="FFF1E8"/>
          </a:solidFill>
          <a:ln w="12700">
            <a:solidFill>
              <a:srgbClr val="C24A00"/>
            </a:solidFill>
            <a:prstDash val="solid"/>
          </a:ln>
        </p:spPr>
      </p:sp>
      <p:sp>
        <p:nvSpPr>
          <p:cNvPr id="19" name="Text 17"/>
          <p:cNvSpPr/>
          <p:nvPr/>
        </p:nvSpPr>
        <p:spPr>
          <a:xfrm>
            <a:off x="7726680" y="1947672"/>
            <a:ext cx="3749040" cy="237744"/>
          </a:xfrm>
          <a:prstGeom prst="rect">
            <a:avLst/>
          </a:prstGeom>
          <a:noFill/>
          <a:ln/>
        </p:spPr>
        <p:txBody>
          <a:bodyPr wrap="square" lIns="0" tIns="0" rIns="0" bIns="0" rtlCol="0" anchor="ctr"/>
          <a:lstStyle/>
          <a:p>
            <a:pPr indent="0" marL="0">
              <a:buNone/>
            </a:pPr>
            <a:r>
              <a:rPr lang="en-US" sz="1050" b="1" spc="60" kern="0" dirty="0">
                <a:solidFill>
                  <a:srgbClr val="C24A00"/>
                </a:solidFill>
                <a:latin typeface="IBM Plex Sans KR" pitchFamily="34" charset="0"/>
                <a:ea typeface="IBM Plex Sans KR" pitchFamily="34" charset="-122"/>
                <a:cs typeface="IBM Plex Sans KR" pitchFamily="34" charset="-120"/>
              </a:rPr>
              <a:t>2026년 10월 초 보도</a:t>
            </a:r>
            <a:endParaRPr lang="en-US" sz="1050" dirty="0"/>
          </a:p>
        </p:txBody>
      </p:sp>
      <p:sp>
        <p:nvSpPr>
          <p:cNvPr id="20" name="Text 18"/>
          <p:cNvSpPr/>
          <p:nvPr/>
        </p:nvSpPr>
        <p:spPr>
          <a:xfrm>
            <a:off x="7726680" y="2240280"/>
            <a:ext cx="3749040" cy="402336"/>
          </a:xfrm>
          <a:prstGeom prst="rect">
            <a:avLst/>
          </a:prstGeom>
          <a:noFill/>
          <a:ln/>
        </p:spPr>
        <p:txBody>
          <a:bodyPr wrap="square" lIns="0" tIns="0" rIns="0" bIns="0" rtlCol="0" anchor="ctr"/>
          <a:lstStyle/>
          <a:p>
            <a:pPr indent="0" marL="0">
              <a:buNone/>
            </a:pPr>
            <a:r>
              <a:rPr lang="en-US" sz="1650" b="1" dirty="0">
                <a:solidFill>
                  <a:srgbClr val="C24A00"/>
                </a:solidFill>
                <a:latin typeface="IBM Plex Sans KR" pitchFamily="34" charset="0"/>
                <a:ea typeface="IBM Plex Sans KR" pitchFamily="34" charset="-122"/>
                <a:cs typeface="IBM Plex Sans KR" pitchFamily="34" charset="-120"/>
              </a:rPr>
              <a:t>은행 고객 정보 유출</a:t>
            </a:r>
            <a:endParaRPr lang="en-US" sz="1650" dirty="0"/>
          </a:p>
        </p:txBody>
      </p:sp>
      <p:sp>
        <p:nvSpPr>
          <p:cNvPr id="21" name="Text 19"/>
          <p:cNvSpPr/>
          <p:nvPr/>
        </p:nvSpPr>
        <p:spPr>
          <a:xfrm>
            <a:off x="7726680" y="2734056"/>
            <a:ext cx="3749040" cy="1801368"/>
          </a:xfrm>
          <a:prstGeom prst="rect">
            <a:avLst/>
          </a:prstGeom>
          <a:noFill/>
          <a:ln/>
        </p:spPr>
        <p:txBody>
          <a:bodyPr wrap="square" lIns="0" tIns="0" rIns="0" bIns="0" rtlCol="0" anchor="t"/>
          <a:lstStyle/>
          <a:p>
            <a:pPr indent="0" marL="0">
              <a:lnSpc>
                <a:spcPts val="1900"/>
              </a:lnSpc>
              <a:buNone/>
            </a:pPr>
            <a:r>
              <a:rPr lang="en-US" sz="1250" dirty="0">
                <a:solidFill>
                  <a:srgbClr val="34373D"/>
                </a:solidFill>
                <a:latin typeface="IBM Plex Sans KR" pitchFamily="34" charset="0"/>
                <a:ea typeface="IBM Plex Sans KR" pitchFamily="34" charset="-122"/>
                <a:cs typeface="IBM Plex Sans KR" pitchFamily="34" charset="-120"/>
              </a:rPr>
              <a:t>신한은행 고객 약 2만 5천 명 · 이름·전화번호·연 소득·대출 한도 · 대출모집인용 페이지로 외부인이 조회 · KB국민·하나은행 등에서도</a:t>
            </a:r>
            <a:endParaRPr lang="en-US" sz="1250" dirty="0"/>
          </a:p>
        </p:txBody>
      </p:sp>
      <p:sp>
        <p:nvSpPr>
          <p:cNvPr id="22" name="Shape 20"/>
          <p:cNvSpPr/>
          <p:nvPr/>
        </p:nvSpPr>
        <p:spPr>
          <a:xfrm>
            <a:off x="530352" y="4937760"/>
            <a:ext cx="11128248" cy="512064"/>
          </a:xfrm>
          <a:prstGeom prst="roundRect">
            <a:avLst>
              <a:gd name="adj" fmla="val 39286"/>
            </a:avLst>
          </a:prstGeom>
          <a:solidFill>
            <a:srgbClr val="EAF5FB"/>
          </a:solidFill>
          <a:ln w="12700">
            <a:solidFill>
              <a:srgbClr val="3D8DFF"/>
            </a:solidFill>
            <a:prstDash val="solid"/>
          </a:ln>
        </p:spPr>
      </p:sp>
      <p:sp>
        <p:nvSpPr>
          <p:cNvPr id="23" name="Text 21"/>
          <p:cNvSpPr/>
          <p:nvPr/>
        </p:nvSpPr>
        <p:spPr>
          <a:xfrm>
            <a:off x="731520" y="4937760"/>
            <a:ext cx="10725912" cy="512064"/>
          </a:xfrm>
          <a:prstGeom prst="rect">
            <a:avLst/>
          </a:prstGeom>
          <a:noFill/>
          <a:ln/>
        </p:spPr>
        <p:txBody>
          <a:bodyPr wrap="square" lIns="0" tIns="0" rIns="0" bIns="0" rtlCol="0" anchor="ctr"/>
          <a:lstStyle/>
          <a:p>
            <a:pPr algn="ctr" indent="0" marL="0">
              <a:buNone/>
            </a:pPr>
            <a:r>
              <a:rPr lang="en-US" sz="1450" b="1" dirty="0">
                <a:solidFill>
                  <a:srgbClr val="34373D"/>
                </a:solidFill>
                <a:latin typeface="IBM Plex Sans KR" pitchFamily="34" charset="0"/>
                <a:ea typeface="IBM Plex Sans KR" pitchFamily="34" charset="-122"/>
                <a:cs typeface="IBM Plex Sans KR" pitchFamily="34" charset="-120"/>
              </a:rPr>
              <a:t>가져간 것은 돈이 아니라 정보  →  어디에 있었나? 데이터베이스(7-1)  →  어떻게 지키나? 암호화(7-2)</a:t>
            </a:r>
            <a:endParaRPr lang="en-US" sz="1450" dirty="0"/>
          </a:p>
        </p:txBody>
      </p:sp>
      <p:sp>
        <p:nvSpPr>
          <p:cNvPr id="24" name="Text 22"/>
          <p:cNvSpPr/>
          <p:nvPr/>
        </p:nvSpPr>
        <p:spPr>
          <a:xfrm>
            <a:off x="530352" y="566928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이번 주는 「정보가 저장되는 곳」과 「지키는 방법」을 본다</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새어 나간 정보는 이런 표에 있었다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01</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3쪽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03</a:t>
            </a:r>
            <a:endParaRPr lang="en-US" sz="900" dirty="0"/>
          </a:p>
        </p:txBody>
      </p:sp>
      <p:sp>
        <p:nvSpPr>
          <p:cNvPr id="10" name="Text 8"/>
          <p:cNvSpPr/>
          <p:nvPr/>
        </p:nvSpPr>
        <p:spPr>
          <a:xfrm>
            <a:off x="530352" y="1801368"/>
            <a:ext cx="11128248"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은행 데이터베이스 속 고객 표 (지어낸 예)</a:t>
            </a:r>
            <a:endParaRPr lang="en-US" sz="1300" dirty="0"/>
          </a:p>
        </p:txBody>
      </p:sp>
      <p:sp>
        <p:nvSpPr>
          <p:cNvPr id="11" name="Shape 9"/>
          <p:cNvSpPr/>
          <p:nvPr/>
        </p:nvSpPr>
        <p:spPr>
          <a:xfrm>
            <a:off x="530352" y="2148840"/>
            <a:ext cx="2003085" cy="402336"/>
          </a:xfrm>
          <a:prstGeom prst="rect">
            <a:avLst/>
          </a:prstGeom>
          <a:solidFill>
            <a:srgbClr val="1B1D21"/>
          </a:solidFill>
          <a:ln/>
        </p:spPr>
      </p:sp>
      <p:sp>
        <p:nvSpPr>
          <p:cNvPr id="12" name="Text 10"/>
          <p:cNvSpPr/>
          <p:nvPr/>
        </p:nvSpPr>
        <p:spPr>
          <a:xfrm>
            <a:off x="640080" y="2148840"/>
            <a:ext cx="1783629"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고객번호</a:t>
            </a:r>
            <a:endParaRPr lang="en-US" sz="1200" dirty="0"/>
          </a:p>
        </p:txBody>
      </p:sp>
      <p:sp>
        <p:nvSpPr>
          <p:cNvPr id="13" name="Shape 11"/>
          <p:cNvSpPr/>
          <p:nvPr/>
        </p:nvSpPr>
        <p:spPr>
          <a:xfrm>
            <a:off x="2533437" y="2148840"/>
            <a:ext cx="1557955" cy="402336"/>
          </a:xfrm>
          <a:prstGeom prst="rect">
            <a:avLst/>
          </a:prstGeom>
          <a:solidFill>
            <a:srgbClr val="1B1D21"/>
          </a:solidFill>
          <a:ln/>
        </p:spPr>
      </p:sp>
      <p:sp>
        <p:nvSpPr>
          <p:cNvPr id="14" name="Text 12"/>
          <p:cNvSpPr/>
          <p:nvPr/>
        </p:nvSpPr>
        <p:spPr>
          <a:xfrm>
            <a:off x="2643165" y="2148840"/>
            <a:ext cx="1338499"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이름</a:t>
            </a:r>
            <a:endParaRPr lang="en-US" sz="1200" dirty="0"/>
          </a:p>
        </p:txBody>
      </p:sp>
      <p:sp>
        <p:nvSpPr>
          <p:cNvPr id="15" name="Shape 13"/>
          <p:cNvSpPr/>
          <p:nvPr/>
        </p:nvSpPr>
        <p:spPr>
          <a:xfrm>
            <a:off x="4091391" y="2148840"/>
            <a:ext cx="2893344" cy="402336"/>
          </a:xfrm>
          <a:prstGeom prst="rect">
            <a:avLst/>
          </a:prstGeom>
          <a:solidFill>
            <a:srgbClr val="1B1D21"/>
          </a:solidFill>
          <a:ln/>
        </p:spPr>
      </p:sp>
      <p:sp>
        <p:nvSpPr>
          <p:cNvPr id="16" name="Text 14"/>
          <p:cNvSpPr/>
          <p:nvPr/>
        </p:nvSpPr>
        <p:spPr>
          <a:xfrm>
            <a:off x="4201119" y="2148840"/>
            <a:ext cx="267388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전화번호</a:t>
            </a:r>
            <a:endParaRPr lang="en-US" sz="1200" dirty="0"/>
          </a:p>
        </p:txBody>
      </p:sp>
      <p:sp>
        <p:nvSpPr>
          <p:cNvPr id="17" name="Shape 15"/>
          <p:cNvSpPr/>
          <p:nvPr/>
        </p:nvSpPr>
        <p:spPr>
          <a:xfrm>
            <a:off x="6984736" y="2148840"/>
            <a:ext cx="2336932" cy="402336"/>
          </a:xfrm>
          <a:prstGeom prst="rect">
            <a:avLst/>
          </a:prstGeom>
          <a:solidFill>
            <a:srgbClr val="1B1D21"/>
          </a:solidFill>
          <a:ln/>
        </p:spPr>
      </p:sp>
      <p:sp>
        <p:nvSpPr>
          <p:cNvPr id="18" name="Text 16"/>
          <p:cNvSpPr/>
          <p:nvPr/>
        </p:nvSpPr>
        <p:spPr>
          <a:xfrm>
            <a:off x="7094464" y="2148840"/>
            <a:ext cx="2117476"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연 소득</a:t>
            </a:r>
            <a:endParaRPr lang="en-US" sz="1200" dirty="0"/>
          </a:p>
        </p:txBody>
      </p:sp>
      <p:sp>
        <p:nvSpPr>
          <p:cNvPr id="19" name="Shape 17"/>
          <p:cNvSpPr/>
          <p:nvPr/>
        </p:nvSpPr>
        <p:spPr>
          <a:xfrm>
            <a:off x="9321668" y="2148840"/>
            <a:ext cx="2336932" cy="402336"/>
          </a:xfrm>
          <a:prstGeom prst="rect">
            <a:avLst/>
          </a:prstGeom>
          <a:solidFill>
            <a:srgbClr val="1B1D21"/>
          </a:solidFill>
          <a:ln/>
        </p:spPr>
      </p:sp>
      <p:sp>
        <p:nvSpPr>
          <p:cNvPr id="20" name="Text 18"/>
          <p:cNvSpPr/>
          <p:nvPr/>
        </p:nvSpPr>
        <p:spPr>
          <a:xfrm>
            <a:off x="9431396" y="2148840"/>
            <a:ext cx="2117476"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대출 한도</a:t>
            </a:r>
            <a:endParaRPr lang="en-US" sz="1200" dirty="0"/>
          </a:p>
        </p:txBody>
      </p:sp>
      <p:sp>
        <p:nvSpPr>
          <p:cNvPr id="21" name="Shape 19"/>
          <p:cNvSpPr/>
          <p:nvPr/>
        </p:nvSpPr>
        <p:spPr>
          <a:xfrm>
            <a:off x="530352" y="2551176"/>
            <a:ext cx="2003085" cy="438912"/>
          </a:xfrm>
          <a:prstGeom prst="rect">
            <a:avLst/>
          </a:prstGeom>
          <a:solidFill>
            <a:srgbClr val="FFE7D6"/>
          </a:solidFill>
          <a:ln w="9525">
            <a:solidFill>
              <a:srgbClr val="E0E3E7"/>
            </a:solidFill>
            <a:prstDash val="solid"/>
          </a:ln>
        </p:spPr>
      </p:sp>
      <p:sp>
        <p:nvSpPr>
          <p:cNvPr id="22" name="Text 20"/>
          <p:cNvSpPr/>
          <p:nvPr/>
        </p:nvSpPr>
        <p:spPr>
          <a:xfrm>
            <a:off x="640080" y="2551176"/>
            <a:ext cx="1783629"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C-10231</a:t>
            </a:r>
            <a:endParaRPr lang="en-US" sz="1400" dirty="0"/>
          </a:p>
        </p:txBody>
      </p:sp>
      <p:sp>
        <p:nvSpPr>
          <p:cNvPr id="23" name="Shape 21"/>
          <p:cNvSpPr/>
          <p:nvPr/>
        </p:nvSpPr>
        <p:spPr>
          <a:xfrm>
            <a:off x="2533437" y="2551176"/>
            <a:ext cx="1557955" cy="438912"/>
          </a:xfrm>
          <a:prstGeom prst="rect">
            <a:avLst/>
          </a:prstGeom>
          <a:solidFill>
            <a:srgbClr val="FFE7D6"/>
          </a:solidFill>
          <a:ln w="9525">
            <a:solidFill>
              <a:srgbClr val="E0E3E7"/>
            </a:solidFill>
            <a:prstDash val="solid"/>
          </a:ln>
        </p:spPr>
      </p:sp>
      <p:sp>
        <p:nvSpPr>
          <p:cNvPr id="24" name="Text 22"/>
          <p:cNvSpPr/>
          <p:nvPr/>
        </p:nvSpPr>
        <p:spPr>
          <a:xfrm>
            <a:off x="2643165" y="2551176"/>
            <a:ext cx="1338499"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김○○</a:t>
            </a:r>
            <a:endParaRPr lang="en-US" sz="1400" dirty="0"/>
          </a:p>
        </p:txBody>
      </p:sp>
      <p:sp>
        <p:nvSpPr>
          <p:cNvPr id="25" name="Shape 23"/>
          <p:cNvSpPr/>
          <p:nvPr/>
        </p:nvSpPr>
        <p:spPr>
          <a:xfrm>
            <a:off x="4091391" y="2551176"/>
            <a:ext cx="2893344" cy="438912"/>
          </a:xfrm>
          <a:prstGeom prst="rect">
            <a:avLst/>
          </a:prstGeom>
          <a:solidFill>
            <a:srgbClr val="FFE7D6"/>
          </a:solidFill>
          <a:ln w="9525">
            <a:solidFill>
              <a:srgbClr val="E0E3E7"/>
            </a:solidFill>
            <a:prstDash val="solid"/>
          </a:ln>
        </p:spPr>
      </p:sp>
      <p:sp>
        <p:nvSpPr>
          <p:cNvPr id="26" name="Text 24"/>
          <p:cNvSpPr/>
          <p:nvPr/>
        </p:nvSpPr>
        <p:spPr>
          <a:xfrm>
            <a:off x="4201119" y="2551176"/>
            <a:ext cx="2673888"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010-****-1234</a:t>
            </a:r>
            <a:endParaRPr lang="en-US" sz="1400" dirty="0"/>
          </a:p>
        </p:txBody>
      </p:sp>
      <p:sp>
        <p:nvSpPr>
          <p:cNvPr id="27" name="Shape 25"/>
          <p:cNvSpPr/>
          <p:nvPr/>
        </p:nvSpPr>
        <p:spPr>
          <a:xfrm>
            <a:off x="6984736" y="2551176"/>
            <a:ext cx="2336932" cy="438912"/>
          </a:xfrm>
          <a:prstGeom prst="rect">
            <a:avLst/>
          </a:prstGeom>
          <a:solidFill>
            <a:srgbClr val="FFE7D6"/>
          </a:solidFill>
          <a:ln w="9525">
            <a:solidFill>
              <a:srgbClr val="E0E3E7"/>
            </a:solidFill>
            <a:prstDash val="solid"/>
          </a:ln>
        </p:spPr>
      </p:sp>
      <p:sp>
        <p:nvSpPr>
          <p:cNvPr id="28" name="Text 26"/>
          <p:cNvSpPr/>
          <p:nvPr/>
        </p:nvSpPr>
        <p:spPr>
          <a:xfrm>
            <a:off x="7094464" y="2551176"/>
            <a:ext cx="2117476"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4,200만</a:t>
            </a:r>
            <a:endParaRPr lang="en-US" sz="1400" dirty="0"/>
          </a:p>
        </p:txBody>
      </p:sp>
      <p:sp>
        <p:nvSpPr>
          <p:cNvPr id="29" name="Shape 27"/>
          <p:cNvSpPr/>
          <p:nvPr/>
        </p:nvSpPr>
        <p:spPr>
          <a:xfrm>
            <a:off x="9321668" y="2551176"/>
            <a:ext cx="2336932" cy="438912"/>
          </a:xfrm>
          <a:prstGeom prst="rect">
            <a:avLst/>
          </a:prstGeom>
          <a:solidFill>
            <a:srgbClr val="FFE7D6"/>
          </a:solidFill>
          <a:ln w="9525">
            <a:solidFill>
              <a:srgbClr val="E0E3E7"/>
            </a:solidFill>
            <a:prstDash val="solid"/>
          </a:ln>
        </p:spPr>
      </p:sp>
      <p:sp>
        <p:nvSpPr>
          <p:cNvPr id="30" name="Text 28"/>
          <p:cNvSpPr/>
          <p:nvPr/>
        </p:nvSpPr>
        <p:spPr>
          <a:xfrm>
            <a:off x="9431396" y="2551176"/>
            <a:ext cx="2117476"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3,000만</a:t>
            </a:r>
            <a:endParaRPr lang="en-US" sz="1400" dirty="0"/>
          </a:p>
        </p:txBody>
      </p:sp>
      <p:sp>
        <p:nvSpPr>
          <p:cNvPr id="31" name="Shape 29"/>
          <p:cNvSpPr/>
          <p:nvPr/>
        </p:nvSpPr>
        <p:spPr>
          <a:xfrm>
            <a:off x="530352" y="2990088"/>
            <a:ext cx="2003085" cy="438912"/>
          </a:xfrm>
          <a:prstGeom prst="rect">
            <a:avLst/>
          </a:prstGeom>
          <a:solidFill>
            <a:srgbClr val="FFFFFF"/>
          </a:solidFill>
          <a:ln w="9525">
            <a:solidFill>
              <a:srgbClr val="E0E3E7"/>
            </a:solidFill>
            <a:prstDash val="solid"/>
          </a:ln>
        </p:spPr>
      </p:sp>
      <p:sp>
        <p:nvSpPr>
          <p:cNvPr id="32" name="Text 30"/>
          <p:cNvSpPr/>
          <p:nvPr/>
        </p:nvSpPr>
        <p:spPr>
          <a:xfrm>
            <a:off x="640080" y="2990088"/>
            <a:ext cx="1783629"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C-10232</a:t>
            </a:r>
            <a:endParaRPr lang="en-US" sz="1400" dirty="0"/>
          </a:p>
        </p:txBody>
      </p:sp>
      <p:sp>
        <p:nvSpPr>
          <p:cNvPr id="33" name="Shape 31"/>
          <p:cNvSpPr/>
          <p:nvPr/>
        </p:nvSpPr>
        <p:spPr>
          <a:xfrm>
            <a:off x="2533437" y="2990088"/>
            <a:ext cx="1557955" cy="438912"/>
          </a:xfrm>
          <a:prstGeom prst="rect">
            <a:avLst/>
          </a:prstGeom>
          <a:solidFill>
            <a:srgbClr val="FFFFFF"/>
          </a:solidFill>
          <a:ln w="9525">
            <a:solidFill>
              <a:srgbClr val="E0E3E7"/>
            </a:solidFill>
            <a:prstDash val="solid"/>
          </a:ln>
        </p:spPr>
      </p:sp>
      <p:sp>
        <p:nvSpPr>
          <p:cNvPr id="34" name="Text 32"/>
          <p:cNvSpPr/>
          <p:nvPr/>
        </p:nvSpPr>
        <p:spPr>
          <a:xfrm>
            <a:off x="2643165" y="2990088"/>
            <a:ext cx="1338499"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이○○</a:t>
            </a:r>
            <a:endParaRPr lang="en-US" sz="1400" dirty="0"/>
          </a:p>
        </p:txBody>
      </p:sp>
      <p:sp>
        <p:nvSpPr>
          <p:cNvPr id="35" name="Shape 33"/>
          <p:cNvSpPr/>
          <p:nvPr/>
        </p:nvSpPr>
        <p:spPr>
          <a:xfrm>
            <a:off x="4091391" y="2990088"/>
            <a:ext cx="2893344" cy="438912"/>
          </a:xfrm>
          <a:prstGeom prst="rect">
            <a:avLst/>
          </a:prstGeom>
          <a:solidFill>
            <a:srgbClr val="FFFFFF"/>
          </a:solidFill>
          <a:ln w="9525">
            <a:solidFill>
              <a:srgbClr val="E0E3E7"/>
            </a:solidFill>
            <a:prstDash val="solid"/>
          </a:ln>
        </p:spPr>
      </p:sp>
      <p:sp>
        <p:nvSpPr>
          <p:cNvPr id="36" name="Text 34"/>
          <p:cNvSpPr/>
          <p:nvPr/>
        </p:nvSpPr>
        <p:spPr>
          <a:xfrm>
            <a:off x="4201119" y="2990088"/>
            <a:ext cx="2673888"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010-****-5678</a:t>
            </a:r>
            <a:endParaRPr lang="en-US" sz="1400" dirty="0"/>
          </a:p>
        </p:txBody>
      </p:sp>
      <p:sp>
        <p:nvSpPr>
          <p:cNvPr id="37" name="Shape 35"/>
          <p:cNvSpPr/>
          <p:nvPr/>
        </p:nvSpPr>
        <p:spPr>
          <a:xfrm>
            <a:off x="6984736" y="2990088"/>
            <a:ext cx="2336932" cy="438912"/>
          </a:xfrm>
          <a:prstGeom prst="rect">
            <a:avLst/>
          </a:prstGeom>
          <a:solidFill>
            <a:srgbClr val="FFFFFF"/>
          </a:solidFill>
          <a:ln w="9525">
            <a:solidFill>
              <a:srgbClr val="E0E3E7"/>
            </a:solidFill>
            <a:prstDash val="solid"/>
          </a:ln>
        </p:spPr>
      </p:sp>
      <p:sp>
        <p:nvSpPr>
          <p:cNvPr id="38" name="Text 36"/>
          <p:cNvSpPr/>
          <p:nvPr/>
        </p:nvSpPr>
        <p:spPr>
          <a:xfrm>
            <a:off x="7094464" y="2990088"/>
            <a:ext cx="2117476"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3,600만</a:t>
            </a:r>
            <a:endParaRPr lang="en-US" sz="1400" dirty="0"/>
          </a:p>
        </p:txBody>
      </p:sp>
      <p:sp>
        <p:nvSpPr>
          <p:cNvPr id="39" name="Shape 37"/>
          <p:cNvSpPr/>
          <p:nvPr/>
        </p:nvSpPr>
        <p:spPr>
          <a:xfrm>
            <a:off x="9321668" y="2990088"/>
            <a:ext cx="2336932" cy="438912"/>
          </a:xfrm>
          <a:prstGeom prst="rect">
            <a:avLst/>
          </a:prstGeom>
          <a:solidFill>
            <a:srgbClr val="FFFFFF"/>
          </a:solidFill>
          <a:ln w="9525">
            <a:solidFill>
              <a:srgbClr val="E0E3E7"/>
            </a:solidFill>
            <a:prstDash val="solid"/>
          </a:ln>
        </p:spPr>
      </p:sp>
      <p:sp>
        <p:nvSpPr>
          <p:cNvPr id="40" name="Text 38"/>
          <p:cNvSpPr/>
          <p:nvPr/>
        </p:nvSpPr>
        <p:spPr>
          <a:xfrm>
            <a:off x="9431396" y="2990088"/>
            <a:ext cx="2117476"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2,500만</a:t>
            </a:r>
            <a:endParaRPr lang="en-US" sz="1400" dirty="0"/>
          </a:p>
        </p:txBody>
      </p:sp>
      <p:sp>
        <p:nvSpPr>
          <p:cNvPr id="41" name="Shape 39"/>
          <p:cNvSpPr/>
          <p:nvPr/>
        </p:nvSpPr>
        <p:spPr>
          <a:xfrm>
            <a:off x="530352" y="3429000"/>
            <a:ext cx="2003085" cy="438912"/>
          </a:xfrm>
          <a:prstGeom prst="rect">
            <a:avLst/>
          </a:prstGeom>
          <a:solidFill>
            <a:srgbClr val="FFFFFF"/>
          </a:solidFill>
          <a:ln w="9525">
            <a:solidFill>
              <a:srgbClr val="E0E3E7"/>
            </a:solidFill>
            <a:prstDash val="solid"/>
          </a:ln>
        </p:spPr>
      </p:sp>
      <p:sp>
        <p:nvSpPr>
          <p:cNvPr id="42" name="Text 40"/>
          <p:cNvSpPr/>
          <p:nvPr/>
        </p:nvSpPr>
        <p:spPr>
          <a:xfrm>
            <a:off x="640080" y="3429000"/>
            <a:ext cx="1783629"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C-10233</a:t>
            </a:r>
            <a:endParaRPr lang="en-US" sz="1400" dirty="0"/>
          </a:p>
        </p:txBody>
      </p:sp>
      <p:sp>
        <p:nvSpPr>
          <p:cNvPr id="43" name="Shape 41"/>
          <p:cNvSpPr/>
          <p:nvPr/>
        </p:nvSpPr>
        <p:spPr>
          <a:xfrm>
            <a:off x="2533437" y="3429000"/>
            <a:ext cx="1557955" cy="438912"/>
          </a:xfrm>
          <a:prstGeom prst="rect">
            <a:avLst/>
          </a:prstGeom>
          <a:solidFill>
            <a:srgbClr val="FFFFFF"/>
          </a:solidFill>
          <a:ln w="9525">
            <a:solidFill>
              <a:srgbClr val="E0E3E7"/>
            </a:solidFill>
            <a:prstDash val="solid"/>
          </a:ln>
        </p:spPr>
      </p:sp>
      <p:sp>
        <p:nvSpPr>
          <p:cNvPr id="44" name="Text 42"/>
          <p:cNvSpPr/>
          <p:nvPr/>
        </p:nvSpPr>
        <p:spPr>
          <a:xfrm>
            <a:off x="2643165" y="3429000"/>
            <a:ext cx="1338499"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박○○</a:t>
            </a:r>
            <a:endParaRPr lang="en-US" sz="1400" dirty="0"/>
          </a:p>
        </p:txBody>
      </p:sp>
      <p:sp>
        <p:nvSpPr>
          <p:cNvPr id="45" name="Shape 43"/>
          <p:cNvSpPr/>
          <p:nvPr/>
        </p:nvSpPr>
        <p:spPr>
          <a:xfrm>
            <a:off x="4091391" y="3429000"/>
            <a:ext cx="2893344" cy="438912"/>
          </a:xfrm>
          <a:prstGeom prst="rect">
            <a:avLst/>
          </a:prstGeom>
          <a:solidFill>
            <a:srgbClr val="FFFFFF"/>
          </a:solidFill>
          <a:ln w="9525">
            <a:solidFill>
              <a:srgbClr val="E0E3E7"/>
            </a:solidFill>
            <a:prstDash val="solid"/>
          </a:ln>
        </p:spPr>
      </p:sp>
      <p:sp>
        <p:nvSpPr>
          <p:cNvPr id="46" name="Text 44"/>
          <p:cNvSpPr/>
          <p:nvPr/>
        </p:nvSpPr>
        <p:spPr>
          <a:xfrm>
            <a:off x="4201119" y="3429000"/>
            <a:ext cx="2673888"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010-****-9012</a:t>
            </a:r>
            <a:endParaRPr lang="en-US" sz="1400" dirty="0"/>
          </a:p>
        </p:txBody>
      </p:sp>
      <p:sp>
        <p:nvSpPr>
          <p:cNvPr id="47" name="Shape 45"/>
          <p:cNvSpPr/>
          <p:nvPr/>
        </p:nvSpPr>
        <p:spPr>
          <a:xfrm>
            <a:off x="6984736" y="3429000"/>
            <a:ext cx="2336932" cy="438912"/>
          </a:xfrm>
          <a:prstGeom prst="rect">
            <a:avLst/>
          </a:prstGeom>
          <a:solidFill>
            <a:srgbClr val="FFFFFF"/>
          </a:solidFill>
          <a:ln w="9525">
            <a:solidFill>
              <a:srgbClr val="E0E3E7"/>
            </a:solidFill>
            <a:prstDash val="solid"/>
          </a:ln>
        </p:spPr>
      </p:sp>
      <p:sp>
        <p:nvSpPr>
          <p:cNvPr id="48" name="Text 46"/>
          <p:cNvSpPr/>
          <p:nvPr/>
        </p:nvSpPr>
        <p:spPr>
          <a:xfrm>
            <a:off x="7094464" y="3429000"/>
            <a:ext cx="2117476"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5,100만</a:t>
            </a:r>
            <a:endParaRPr lang="en-US" sz="1400" dirty="0"/>
          </a:p>
        </p:txBody>
      </p:sp>
      <p:sp>
        <p:nvSpPr>
          <p:cNvPr id="49" name="Shape 47"/>
          <p:cNvSpPr/>
          <p:nvPr/>
        </p:nvSpPr>
        <p:spPr>
          <a:xfrm>
            <a:off x="9321668" y="3429000"/>
            <a:ext cx="2336932" cy="438912"/>
          </a:xfrm>
          <a:prstGeom prst="rect">
            <a:avLst/>
          </a:prstGeom>
          <a:solidFill>
            <a:srgbClr val="FFFFFF"/>
          </a:solidFill>
          <a:ln w="9525">
            <a:solidFill>
              <a:srgbClr val="E0E3E7"/>
            </a:solidFill>
            <a:prstDash val="solid"/>
          </a:ln>
        </p:spPr>
      </p:sp>
      <p:sp>
        <p:nvSpPr>
          <p:cNvPr id="50" name="Text 48"/>
          <p:cNvSpPr/>
          <p:nvPr/>
        </p:nvSpPr>
        <p:spPr>
          <a:xfrm>
            <a:off x="9431396" y="3429000"/>
            <a:ext cx="2117476" cy="438912"/>
          </a:xfrm>
          <a:prstGeom prst="rect">
            <a:avLst/>
          </a:prstGeom>
          <a:noFill/>
          <a:ln/>
        </p:spPr>
        <p:txBody>
          <a:bodyPr wrap="square" lIns="0" tIns="0" rIns="0" bIns="0" rtlCol="0" anchor="ctr"/>
          <a:lstStyle/>
          <a:p>
            <a:pPr indent="0" marL="0">
              <a:buNone/>
            </a:pPr>
            <a:r>
              <a:rPr lang="en-US" sz="1400" dirty="0">
                <a:solidFill>
                  <a:srgbClr val="34373D"/>
                </a:solidFill>
                <a:latin typeface="IBM Plex Sans KR" pitchFamily="34" charset="0"/>
                <a:ea typeface="IBM Plex Sans KR" pitchFamily="34" charset="-122"/>
                <a:cs typeface="IBM Plex Sans KR" pitchFamily="34" charset="-120"/>
              </a:rPr>
              <a:t>4,000만</a:t>
            </a:r>
            <a:endParaRPr lang="en-US" sz="1400" dirty="0"/>
          </a:p>
        </p:txBody>
      </p:sp>
      <p:sp>
        <p:nvSpPr>
          <p:cNvPr id="51" name="Text 49"/>
          <p:cNvSpPr/>
          <p:nvPr/>
        </p:nvSpPr>
        <p:spPr>
          <a:xfrm>
            <a:off x="530352" y="3977640"/>
            <a:ext cx="11128248" cy="365760"/>
          </a:xfrm>
          <a:prstGeom prst="rect">
            <a:avLst/>
          </a:prstGeom>
          <a:noFill/>
          <a:ln/>
        </p:spPr>
        <p:txBody>
          <a:bodyPr wrap="square" lIns="0" tIns="0" rIns="0" bIns="0" rtlCol="0" anchor="ctr"/>
          <a:lstStyle/>
          <a:p>
            <a:pPr indent="0" marL="0">
              <a:buNone/>
            </a:pPr>
            <a:r>
              <a:rPr lang="en-US" sz="1500" b="1" dirty="0">
                <a:solidFill>
                  <a:srgbClr val="FF5C00"/>
                </a:solidFill>
                <a:latin typeface="IBM Plex Sans KR" pitchFamily="34" charset="0"/>
                <a:ea typeface="IBM Plex Sans KR" pitchFamily="34" charset="-122"/>
                <a:cs typeface="IBM Plex Sans KR" pitchFamily="34" charset="-120"/>
              </a:rPr>
              <a:t>고객 한 명 = 가로 한 줄 · 해커가 가져간 것은 이런 줄 2만 5천 개</a:t>
            </a:r>
            <a:endParaRPr lang="en-US" sz="1500" dirty="0"/>
          </a:p>
        </p:txBody>
      </p:sp>
      <p:sp>
        <p:nvSpPr>
          <p:cNvPr id="52" name="Shape 50"/>
          <p:cNvSpPr/>
          <p:nvPr/>
        </p:nvSpPr>
        <p:spPr>
          <a:xfrm>
            <a:off x="530352" y="4572000"/>
            <a:ext cx="11128248" cy="512064"/>
          </a:xfrm>
          <a:prstGeom prst="roundRect">
            <a:avLst>
              <a:gd name="adj" fmla="val 39286"/>
            </a:avLst>
          </a:prstGeom>
          <a:solidFill>
            <a:srgbClr val="EAF5FB"/>
          </a:solidFill>
          <a:ln w="12700">
            <a:solidFill>
              <a:srgbClr val="3D8DFF"/>
            </a:solidFill>
            <a:prstDash val="solid"/>
          </a:ln>
        </p:spPr>
      </p:sp>
      <p:sp>
        <p:nvSpPr>
          <p:cNvPr id="53" name="Text 51"/>
          <p:cNvSpPr/>
          <p:nvPr/>
        </p:nvSpPr>
        <p:spPr>
          <a:xfrm>
            <a:off x="731520" y="4572000"/>
            <a:ext cx="10725912" cy="512064"/>
          </a:xfrm>
          <a:prstGeom prst="rect">
            <a:avLst/>
          </a:prstGeom>
          <a:noFill/>
          <a:ln/>
        </p:spPr>
        <p:txBody>
          <a:bodyPr wrap="square" lIns="0" tIns="0" rIns="0" bIns="0" rtlCol="0" anchor="ctr"/>
          <a:lstStyle/>
          <a:p>
            <a:pPr algn="ctr" indent="0" marL="0">
              <a:buNone/>
            </a:pPr>
            <a:r>
              <a:rPr lang="en-US" sz="1400" b="1" dirty="0">
                <a:solidFill>
                  <a:srgbClr val="34373D"/>
                </a:solidFill>
                <a:latin typeface="IBM Plex Sans KR" pitchFamily="34" charset="0"/>
                <a:ea typeface="IBM Plex Sans KR" pitchFamily="34" charset="-122"/>
                <a:cs typeface="IBM Plex Sans KR" pitchFamily="34" charset="-120"/>
              </a:rPr>
              <a:t>오늘 · ① 연습 칸에서 F5 → ② 표로 기억하기 → ③ AI와 내 서비스의 표 그리기 → ④ 읽고 검토하기</a:t>
            </a:r>
            <a:endParaRPr lang="en-US" sz="1400" dirty="0"/>
          </a:p>
        </p:txBody>
      </p:sp>
      <p:sp>
        <p:nvSpPr>
          <p:cNvPr id="54" name="Text 52"/>
          <p:cNvSpPr/>
          <p:nvPr/>
        </p:nvSpPr>
        <p:spPr>
          <a:xfrm>
            <a:off x="530352" y="544068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오늘 꼭 끝낼 것 · 06 폴더에 데이터_예시.md를 AI와 만들고 끝까지 읽기</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은행은 기억하는데, 이 칸은?</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4쪽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04</a:t>
            </a:r>
            <a:endParaRPr lang="en-US" sz="900" dirty="0"/>
          </a:p>
        </p:txBody>
      </p:sp>
      <p:sp>
        <p:nvSpPr>
          <p:cNvPr id="10" name="Text 8"/>
          <p:cNvSpPr/>
          <p:nvPr/>
        </p:nvSpPr>
        <p:spPr>
          <a:xfrm>
            <a:off x="530352" y="1691640"/>
            <a:ext cx="11128248" cy="329184"/>
          </a:xfrm>
          <a:prstGeom prst="rect">
            <a:avLst/>
          </a:prstGeom>
          <a:noFill/>
          <a:ln/>
        </p:spPr>
        <p:txBody>
          <a:bodyPr wrap="square" lIns="0" tIns="0" rIns="0" bIns="0" rtlCol="0" anchor="ctr"/>
          <a:lstStyle/>
          <a:p>
            <a:pPr indent="0" marL="0">
              <a:buNone/>
            </a:pPr>
            <a:r>
              <a:rPr lang="en-US" sz="1500" b="1" dirty="0">
                <a:solidFill>
                  <a:srgbClr val="1B1D21"/>
                </a:solidFill>
                <a:latin typeface="IBM Plex Sans KR" pitchFamily="34" charset="0"/>
                <a:ea typeface="IBM Plex Sans KR" pitchFamily="34" charset="-122"/>
                <a:cs typeface="IBM Plex Sans KR" pitchFamily="34" charset="-120"/>
              </a:rPr>
              <a:t>두 칸에 할 일을 두 개씩 추가 → F5 → 비교한다</a:t>
            </a:r>
            <a:endParaRPr lang="en-US" sz="1500" dirty="0"/>
          </a:p>
        </p:txBody>
      </p:sp>
      <p:sp>
        <p:nvSpPr>
          <p:cNvPr id="11" name="Shape 9"/>
          <p:cNvSpPr/>
          <p:nvPr/>
        </p:nvSpPr>
        <p:spPr>
          <a:xfrm>
            <a:off x="530352" y="2148840"/>
            <a:ext cx="5212080" cy="2834640"/>
          </a:xfrm>
          <a:prstGeom prst="roundRect">
            <a:avLst>
              <a:gd name="adj" fmla="val 1935"/>
            </a:avLst>
          </a:prstGeom>
          <a:solidFill>
            <a:srgbClr val="FFFFFF"/>
          </a:solidFill>
          <a:ln w="12700">
            <a:solidFill>
              <a:srgbClr val="E0E3E7"/>
            </a:solidFill>
            <a:prstDash val="solid"/>
          </a:ln>
        </p:spPr>
      </p:sp>
      <p:sp>
        <p:nvSpPr>
          <p:cNvPr id="12" name="Shape 10"/>
          <p:cNvSpPr/>
          <p:nvPr/>
        </p:nvSpPr>
        <p:spPr>
          <a:xfrm>
            <a:off x="539496" y="2157984"/>
            <a:ext cx="5193792" cy="277978"/>
          </a:xfrm>
          <a:prstGeom prst="rect">
            <a:avLst/>
          </a:prstGeom>
          <a:solidFill>
            <a:srgbClr val="F1F2F4"/>
          </a:solidFill>
          <a:ln/>
        </p:spPr>
      </p:sp>
      <p:sp>
        <p:nvSpPr>
          <p:cNvPr id="13" name="Shape 11"/>
          <p:cNvSpPr/>
          <p:nvPr/>
        </p:nvSpPr>
        <p:spPr>
          <a:xfrm>
            <a:off x="658368" y="2244395"/>
            <a:ext cx="91440" cy="91440"/>
          </a:xfrm>
          <a:prstGeom prst="ellipse">
            <a:avLst/>
          </a:prstGeom>
          <a:solidFill>
            <a:srgbClr val="D5D8DC"/>
          </a:solidFill>
          <a:ln/>
        </p:spPr>
      </p:sp>
      <p:sp>
        <p:nvSpPr>
          <p:cNvPr id="14" name="Shape 12"/>
          <p:cNvSpPr/>
          <p:nvPr/>
        </p:nvSpPr>
        <p:spPr>
          <a:xfrm>
            <a:off x="804672" y="2244395"/>
            <a:ext cx="91440" cy="91440"/>
          </a:xfrm>
          <a:prstGeom prst="ellipse">
            <a:avLst/>
          </a:prstGeom>
          <a:solidFill>
            <a:srgbClr val="D5D8DC"/>
          </a:solidFill>
          <a:ln/>
        </p:spPr>
      </p:sp>
      <p:sp>
        <p:nvSpPr>
          <p:cNvPr id="15" name="Shape 13"/>
          <p:cNvSpPr/>
          <p:nvPr/>
        </p:nvSpPr>
        <p:spPr>
          <a:xfrm>
            <a:off x="950976" y="2244395"/>
            <a:ext cx="91440" cy="91440"/>
          </a:xfrm>
          <a:prstGeom prst="ellipse">
            <a:avLst/>
          </a:prstGeom>
          <a:solidFill>
            <a:srgbClr val="D5D8DC"/>
          </a:solidFill>
          <a:ln/>
        </p:spPr>
      </p:sp>
      <p:sp>
        <p:nvSpPr>
          <p:cNvPr id="16" name="Text 14"/>
          <p:cNvSpPr/>
          <p:nvPr/>
        </p:nvSpPr>
        <p:spPr>
          <a:xfrm>
            <a:off x="1170432" y="2167128"/>
            <a:ext cx="4389120" cy="260604"/>
          </a:xfrm>
          <a:prstGeom prst="rect">
            <a:avLst/>
          </a:prstGeom>
          <a:noFill/>
          <a:ln/>
        </p:spPr>
        <p:txBody>
          <a:bodyPr wrap="square" lIns="0" tIns="0" rIns="0" bIns="0" rtlCol="0" anchor="ctr"/>
          <a:lstStyle/>
          <a:p>
            <a:pPr indent="0" marL="0">
              <a:buNone/>
            </a:pPr>
            <a:r>
              <a:rPr lang="en-US" sz="903" dirty="0">
                <a:solidFill>
                  <a:srgbClr val="6C7078"/>
                </a:solidFill>
                <a:latin typeface="IBM Plex Mono" pitchFamily="34" charset="0"/>
                <a:ea typeface="IBM Plex Mono" pitchFamily="34" charset="-122"/>
                <a:cs typeface="IBM Plex Mono" pitchFamily="34" charset="-120"/>
              </a:rPr>
              <a:t>저장 안 함</a:t>
            </a:r>
            <a:endParaRPr lang="en-US" sz="903" dirty="0"/>
          </a:p>
        </p:txBody>
      </p:sp>
      <p:sp>
        <p:nvSpPr>
          <p:cNvPr id="17" name="Text 15"/>
          <p:cNvSpPr/>
          <p:nvPr/>
        </p:nvSpPr>
        <p:spPr>
          <a:xfrm>
            <a:off x="731520" y="2539746"/>
            <a:ext cx="4809744" cy="347472"/>
          </a:xfrm>
          <a:prstGeom prst="rect">
            <a:avLst/>
          </a:prstGeom>
          <a:noFill/>
          <a:ln/>
        </p:spPr>
        <p:txBody>
          <a:bodyPr wrap="square" lIns="0" tIns="0" rIns="0" bIns="0" rtlCol="0" anchor="ctr"/>
          <a:lstStyle/>
          <a:p>
            <a:pPr indent="0" marL="0">
              <a:buNone/>
            </a:pPr>
            <a:r>
              <a:rPr lang="en-US" sz="1425" b="1" dirty="0">
                <a:solidFill>
                  <a:srgbClr val="1B1D21"/>
                </a:solidFill>
                <a:latin typeface="IBM Plex Sans KR" pitchFamily="34" charset="0"/>
                <a:ea typeface="IBM Plex Sans KR" pitchFamily="34" charset="-122"/>
                <a:cs typeface="IBM Plex Sans KR" pitchFamily="34" charset="-120"/>
              </a:rPr>
              <a:t>오늘 할 일</a:t>
            </a:r>
            <a:endParaRPr lang="en-US" sz="1425" dirty="0"/>
          </a:p>
        </p:txBody>
      </p:sp>
      <p:sp>
        <p:nvSpPr>
          <p:cNvPr id="18" name="Shape 16"/>
          <p:cNvSpPr/>
          <p:nvPr/>
        </p:nvSpPr>
        <p:spPr>
          <a:xfrm>
            <a:off x="731520" y="2921965"/>
            <a:ext cx="4809744" cy="330098"/>
          </a:xfrm>
          <a:prstGeom prst="roundRect">
            <a:avLst>
              <a:gd name="adj" fmla="val 11080"/>
            </a:avLst>
          </a:prstGeom>
          <a:solidFill>
            <a:srgbClr val="FFFFFF"/>
          </a:solidFill>
          <a:ln w="12700">
            <a:solidFill>
              <a:srgbClr val="C9CDD2"/>
            </a:solidFill>
            <a:prstDash val="solid"/>
          </a:ln>
        </p:spPr>
      </p:sp>
      <p:sp>
        <p:nvSpPr>
          <p:cNvPr id="19" name="Text 17"/>
          <p:cNvSpPr/>
          <p:nvPr/>
        </p:nvSpPr>
        <p:spPr>
          <a:xfrm>
            <a:off x="804672" y="2921965"/>
            <a:ext cx="4663440" cy="330098"/>
          </a:xfrm>
          <a:prstGeom prst="rect">
            <a:avLst/>
          </a:prstGeom>
          <a:noFill/>
          <a:ln/>
        </p:spPr>
        <p:txBody>
          <a:bodyPr wrap="square" lIns="0" tIns="0" rIns="0" bIns="0" rtlCol="0" anchor="ctr"/>
          <a:lstStyle/>
          <a:p>
            <a:pPr indent="0" marL="0">
              <a:buNone/>
            </a:pPr>
            <a:endParaRPr lang="en-US" sz="998" dirty="0"/>
          </a:p>
        </p:txBody>
      </p:sp>
      <p:sp>
        <p:nvSpPr>
          <p:cNvPr id="20" name="Shape 18"/>
          <p:cNvSpPr/>
          <p:nvPr/>
        </p:nvSpPr>
        <p:spPr>
          <a:xfrm>
            <a:off x="731520" y="3338932"/>
            <a:ext cx="822960" cy="312725"/>
          </a:xfrm>
          <a:prstGeom prst="roundRect">
            <a:avLst>
              <a:gd name="adj" fmla="val 14620"/>
            </a:avLst>
          </a:prstGeom>
          <a:solidFill>
            <a:srgbClr val="FF5C00"/>
          </a:solidFill>
          <a:ln w="12700">
            <a:solidFill>
              <a:srgbClr val="FF5C00"/>
            </a:solidFill>
            <a:prstDash val="solid"/>
          </a:ln>
        </p:spPr>
      </p:sp>
      <p:sp>
        <p:nvSpPr>
          <p:cNvPr id="21" name="Text 19"/>
          <p:cNvSpPr/>
          <p:nvPr/>
        </p:nvSpPr>
        <p:spPr>
          <a:xfrm>
            <a:off x="731520" y="3338932"/>
            <a:ext cx="822960" cy="312725"/>
          </a:xfrm>
          <a:prstGeom prst="rect">
            <a:avLst/>
          </a:prstGeom>
          <a:noFill/>
          <a:ln/>
        </p:spPr>
        <p:txBody>
          <a:bodyPr wrap="square" lIns="0" tIns="0" rIns="0" bIns="0" rtlCol="0" anchor="ctr"/>
          <a:lstStyle/>
          <a:p>
            <a:pPr algn="ctr" indent="0" marL="0">
              <a:buNone/>
            </a:pPr>
            <a:r>
              <a:rPr lang="en-US" sz="1045" b="1" dirty="0">
                <a:solidFill>
                  <a:srgbClr val="FFFFFF"/>
                </a:solidFill>
                <a:latin typeface="IBM Plex Sans KR" pitchFamily="34" charset="0"/>
                <a:ea typeface="IBM Plex Sans KR" pitchFamily="34" charset="-122"/>
                <a:cs typeface="IBM Plex Sans KR" pitchFamily="34" charset="-120"/>
              </a:rPr>
              <a:t>추가</a:t>
            </a:r>
            <a:endParaRPr lang="en-US" sz="1045" dirty="0"/>
          </a:p>
        </p:txBody>
      </p:sp>
      <p:sp>
        <p:nvSpPr>
          <p:cNvPr id="22" name="Shape 20"/>
          <p:cNvSpPr/>
          <p:nvPr/>
        </p:nvSpPr>
        <p:spPr>
          <a:xfrm>
            <a:off x="731520" y="3738524"/>
            <a:ext cx="4809744" cy="364846"/>
          </a:xfrm>
          <a:prstGeom prst="roundRect">
            <a:avLst>
              <a:gd name="adj" fmla="val 12531"/>
            </a:avLst>
          </a:prstGeom>
          <a:solidFill>
            <a:srgbClr val="FFFFFF"/>
          </a:solidFill>
          <a:ln w="12700">
            <a:solidFill>
              <a:srgbClr val="E0E3E7"/>
            </a:solidFill>
            <a:prstDash val="dash"/>
          </a:ln>
        </p:spPr>
      </p:sp>
      <p:sp>
        <p:nvSpPr>
          <p:cNvPr id="23" name="Text 21"/>
          <p:cNvSpPr/>
          <p:nvPr/>
        </p:nvSpPr>
        <p:spPr>
          <a:xfrm>
            <a:off x="731520" y="3738524"/>
            <a:ext cx="4809744" cy="364846"/>
          </a:xfrm>
          <a:prstGeom prst="rect">
            <a:avLst/>
          </a:prstGeom>
          <a:noFill/>
          <a:ln/>
        </p:spPr>
        <p:txBody>
          <a:bodyPr wrap="square" lIns="0" tIns="0" rIns="0" bIns="0" rtlCol="0" anchor="ctr"/>
          <a:lstStyle/>
          <a:p>
            <a:pPr algn="ctr" indent="0" marL="0">
              <a:buNone/>
            </a:pPr>
            <a:r>
              <a:rPr lang="en-US" sz="998" dirty="0">
                <a:solidFill>
                  <a:srgbClr val="9AA0A6"/>
                </a:solidFill>
                <a:latin typeface="IBM Plex Sans KR" pitchFamily="34" charset="0"/>
                <a:ea typeface="IBM Plex Sans KR" pitchFamily="34" charset="-122"/>
                <a:cs typeface="IBM Plex Sans KR" pitchFamily="34" charset="-120"/>
              </a:rPr>
              <a:t>(아무것도 없다)</a:t>
            </a:r>
            <a:endParaRPr lang="en-US" sz="998" dirty="0"/>
          </a:p>
        </p:txBody>
      </p:sp>
      <p:sp>
        <p:nvSpPr>
          <p:cNvPr id="24" name="Shape 22"/>
          <p:cNvSpPr/>
          <p:nvPr/>
        </p:nvSpPr>
        <p:spPr>
          <a:xfrm>
            <a:off x="539496" y="4617720"/>
            <a:ext cx="5193792" cy="356616"/>
          </a:xfrm>
          <a:prstGeom prst="rect">
            <a:avLst/>
          </a:prstGeom>
          <a:solidFill>
            <a:srgbClr val="F1F2F4"/>
          </a:solidFill>
          <a:ln/>
        </p:spPr>
      </p:sp>
      <p:sp>
        <p:nvSpPr>
          <p:cNvPr id="25" name="Text 23"/>
          <p:cNvSpPr/>
          <p:nvPr/>
        </p:nvSpPr>
        <p:spPr>
          <a:xfrm>
            <a:off x="667512" y="4617720"/>
            <a:ext cx="4937760" cy="356616"/>
          </a:xfrm>
          <a:prstGeom prst="rect">
            <a:avLst/>
          </a:prstGeom>
          <a:noFill/>
          <a:ln/>
        </p:spPr>
        <p:txBody>
          <a:bodyPr wrap="square" lIns="0" tIns="0" rIns="0" bIns="0" rtlCol="0" anchor="ctr"/>
          <a:lstStyle/>
          <a:p>
            <a:pPr indent="0" marL="0">
              <a:buNone/>
            </a:pPr>
            <a:r>
              <a:rPr lang="en-US" sz="1200" b="1" dirty="0">
                <a:solidFill>
                  <a:srgbClr val="1B1D21"/>
                </a:solidFill>
                <a:latin typeface="IBM Plex Sans KR" pitchFamily="34" charset="0"/>
                <a:ea typeface="IBM Plex Sans KR" pitchFamily="34" charset="-122"/>
                <a:cs typeface="IBM Plex Sans KR" pitchFamily="34" charset="-120"/>
              </a:rPr>
              <a:t>① 저장 안 함 · F5 뒤</a:t>
            </a:r>
            <a:endParaRPr lang="en-US" sz="1200" dirty="0"/>
          </a:p>
        </p:txBody>
      </p:sp>
      <p:sp>
        <p:nvSpPr>
          <p:cNvPr id="26" name="Text 24"/>
          <p:cNvSpPr/>
          <p:nvPr/>
        </p:nvSpPr>
        <p:spPr>
          <a:xfrm>
            <a:off x="5870448" y="3291840"/>
            <a:ext cx="822960" cy="457200"/>
          </a:xfrm>
          <a:prstGeom prst="rect">
            <a:avLst/>
          </a:prstGeom>
          <a:noFill/>
          <a:ln/>
        </p:spPr>
        <p:txBody>
          <a:bodyPr wrap="square" lIns="0" tIns="0" rIns="0" bIns="0" rtlCol="0" anchor="ctr"/>
          <a:lstStyle/>
          <a:p>
            <a:pPr algn="ctr" indent="0" marL="0">
              <a:buNone/>
            </a:pPr>
            <a:r>
              <a:rPr lang="en-US" sz="2000" b="1" dirty="0">
                <a:solidFill>
                  <a:srgbClr val="FF5C00"/>
                </a:solidFill>
                <a:latin typeface="IBM Plex Mono" pitchFamily="34" charset="0"/>
                <a:ea typeface="IBM Plex Mono" pitchFamily="34" charset="-122"/>
                <a:cs typeface="IBM Plex Mono" pitchFamily="34" charset="-120"/>
              </a:rPr>
              <a:t>vs</a:t>
            </a:r>
            <a:endParaRPr lang="en-US" sz="2000" dirty="0"/>
          </a:p>
        </p:txBody>
      </p:sp>
      <p:sp>
        <p:nvSpPr>
          <p:cNvPr id="27" name="Shape 25"/>
          <p:cNvSpPr/>
          <p:nvPr/>
        </p:nvSpPr>
        <p:spPr>
          <a:xfrm>
            <a:off x="6446520" y="2148840"/>
            <a:ext cx="5212080" cy="2834640"/>
          </a:xfrm>
          <a:prstGeom prst="roundRect">
            <a:avLst>
              <a:gd name="adj" fmla="val 1935"/>
            </a:avLst>
          </a:prstGeom>
          <a:solidFill>
            <a:srgbClr val="FFFFFF"/>
          </a:solidFill>
          <a:ln w="12700">
            <a:solidFill>
              <a:srgbClr val="E0E3E7"/>
            </a:solidFill>
            <a:prstDash val="solid"/>
          </a:ln>
        </p:spPr>
      </p:sp>
      <p:sp>
        <p:nvSpPr>
          <p:cNvPr id="28" name="Shape 26"/>
          <p:cNvSpPr/>
          <p:nvPr/>
        </p:nvSpPr>
        <p:spPr>
          <a:xfrm>
            <a:off x="6455664" y="2157984"/>
            <a:ext cx="5193792" cy="277978"/>
          </a:xfrm>
          <a:prstGeom prst="rect">
            <a:avLst/>
          </a:prstGeom>
          <a:solidFill>
            <a:srgbClr val="F1F2F4"/>
          </a:solidFill>
          <a:ln/>
        </p:spPr>
      </p:sp>
      <p:sp>
        <p:nvSpPr>
          <p:cNvPr id="29" name="Shape 27"/>
          <p:cNvSpPr/>
          <p:nvPr/>
        </p:nvSpPr>
        <p:spPr>
          <a:xfrm>
            <a:off x="6574536" y="2244395"/>
            <a:ext cx="91440" cy="91440"/>
          </a:xfrm>
          <a:prstGeom prst="ellipse">
            <a:avLst/>
          </a:prstGeom>
          <a:solidFill>
            <a:srgbClr val="D5D8DC"/>
          </a:solidFill>
          <a:ln/>
        </p:spPr>
      </p:sp>
      <p:sp>
        <p:nvSpPr>
          <p:cNvPr id="30" name="Shape 28"/>
          <p:cNvSpPr/>
          <p:nvPr/>
        </p:nvSpPr>
        <p:spPr>
          <a:xfrm>
            <a:off x="6720840" y="2244395"/>
            <a:ext cx="91440" cy="91440"/>
          </a:xfrm>
          <a:prstGeom prst="ellipse">
            <a:avLst/>
          </a:prstGeom>
          <a:solidFill>
            <a:srgbClr val="D5D8DC"/>
          </a:solidFill>
          <a:ln/>
        </p:spPr>
      </p:sp>
      <p:sp>
        <p:nvSpPr>
          <p:cNvPr id="31" name="Shape 29"/>
          <p:cNvSpPr/>
          <p:nvPr/>
        </p:nvSpPr>
        <p:spPr>
          <a:xfrm>
            <a:off x="6867144" y="2244395"/>
            <a:ext cx="91440" cy="91440"/>
          </a:xfrm>
          <a:prstGeom prst="ellipse">
            <a:avLst/>
          </a:prstGeom>
          <a:solidFill>
            <a:srgbClr val="D5D8DC"/>
          </a:solidFill>
          <a:ln/>
        </p:spPr>
      </p:sp>
      <p:sp>
        <p:nvSpPr>
          <p:cNvPr id="32" name="Text 30"/>
          <p:cNvSpPr/>
          <p:nvPr/>
        </p:nvSpPr>
        <p:spPr>
          <a:xfrm>
            <a:off x="7086600" y="2167128"/>
            <a:ext cx="4389120" cy="260604"/>
          </a:xfrm>
          <a:prstGeom prst="rect">
            <a:avLst/>
          </a:prstGeom>
          <a:noFill/>
          <a:ln/>
        </p:spPr>
        <p:txBody>
          <a:bodyPr wrap="square" lIns="0" tIns="0" rIns="0" bIns="0" rtlCol="0" anchor="ctr"/>
          <a:lstStyle/>
          <a:p>
            <a:pPr indent="0" marL="0">
              <a:buNone/>
            </a:pPr>
            <a:r>
              <a:rPr lang="en-US" sz="903" dirty="0">
                <a:solidFill>
                  <a:srgbClr val="6C7078"/>
                </a:solidFill>
                <a:latin typeface="IBM Plex Mono" pitchFamily="34" charset="0"/>
                <a:ea typeface="IBM Plex Mono" pitchFamily="34" charset="-122"/>
                <a:cs typeface="IBM Plex Mono" pitchFamily="34" charset="-120"/>
              </a:rPr>
              <a:t>브라우저에 저장 (localStorage)</a:t>
            </a:r>
            <a:endParaRPr lang="en-US" sz="903" dirty="0"/>
          </a:p>
        </p:txBody>
      </p:sp>
      <p:sp>
        <p:nvSpPr>
          <p:cNvPr id="33" name="Text 31"/>
          <p:cNvSpPr/>
          <p:nvPr/>
        </p:nvSpPr>
        <p:spPr>
          <a:xfrm>
            <a:off x="6647688" y="2539746"/>
            <a:ext cx="4809744" cy="347472"/>
          </a:xfrm>
          <a:prstGeom prst="rect">
            <a:avLst/>
          </a:prstGeom>
          <a:noFill/>
          <a:ln/>
        </p:spPr>
        <p:txBody>
          <a:bodyPr wrap="square" lIns="0" tIns="0" rIns="0" bIns="0" rtlCol="0" anchor="ctr"/>
          <a:lstStyle/>
          <a:p>
            <a:pPr indent="0" marL="0">
              <a:buNone/>
            </a:pPr>
            <a:r>
              <a:rPr lang="en-US" sz="1425" b="1" dirty="0">
                <a:solidFill>
                  <a:srgbClr val="1B1D21"/>
                </a:solidFill>
                <a:latin typeface="IBM Plex Sans KR" pitchFamily="34" charset="0"/>
                <a:ea typeface="IBM Plex Sans KR" pitchFamily="34" charset="-122"/>
                <a:cs typeface="IBM Plex Sans KR" pitchFamily="34" charset="-120"/>
              </a:rPr>
              <a:t>오늘 할 일</a:t>
            </a:r>
            <a:endParaRPr lang="en-US" sz="1425" dirty="0"/>
          </a:p>
        </p:txBody>
      </p:sp>
      <p:sp>
        <p:nvSpPr>
          <p:cNvPr id="34" name="Shape 32"/>
          <p:cNvSpPr/>
          <p:nvPr/>
        </p:nvSpPr>
        <p:spPr>
          <a:xfrm>
            <a:off x="6647688" y="2921965"/>
            <a:ext cx="4809744" cy="330098"/>
          </a:xfrm>
          <a:prstGeom prst="roundRect">
            <a:avLst>
              <a:gd name="adj" fmla="val 11080"/>
            </a:avLst>
          </a:prstGeom>
          <a:solidFill>
            <a:srgbClr val="FFFFFF"/>
          </a:solidFill>
          <a:ln w="12700">
            <a:solidFill>
              <a:srgbClr val="C9CDD2"/>
            </a:solidFill>
            <a:prstDash val="solid"/>
          </a:ln>
        </p:spPr>
      </p:sp>
      <p:sp>
        <p:nvSpPr>
          <p:cNvPr id="35" name="Text 33"/>
          <p:cNvSpPr/>
          <p:nvPr/>
        </p:nvSpPr>
        <p:spPr>
          <a:xfrm>
            <a:off x="6720840" y="2921965"/>
            <a:ext cx="4663440" cy="330098"/>
          </a:xfrm>
          <a:prstGeom prst="rect">
            <a:avLst/>
          </a:prstGeom>
          <a:noFill/>
          <a:ln/>
        </p:spPr>
        <p:txBody>
          <a:bodyPr wrap="square" lIns="0" tIns="0" rIns="0" bIns="0" rtlCol="0" anchor="ctr"/>
          <a:lstStyle/>
          <a:p>
            <a:pPr indent="0" marL="0">
              <a:buNone/>
            </a:pPr>
            <a:endParaRPr lang="en-US" sz="998" dirty="0"/>
          </a:p>
        </p:txBody>
      </p:sp>
      <p:sp>
        <p:nvSpPr>
          <p:cNvPr id="36" name="Shape 34"/>
          <p:cNvSpPr/>
          <p:nvPr/>
        </p:nvSpPr>
        <p:spPr>
          <a:xfrm>
            <a:off x="6647688" y="3338932"/>
            <a:ext cx="822960" cy="312725"/>
          </a:xfrm>
          <a:prstGeom prst="roundRect">
            <a:avLst>
              <a:gd name="adj" fmla="val 14620"/>
            </a:avLst>
          </a:prstGeom>
          <a:solidFill>
            <a:srgbClr val="FF5C00"/>
          </a:solidFill>
          <a:ln w="12700">
            <a:solidFill>
              <a:srgbClr val="FF5C00"/>
            </a:solidFill>
            <a:prstDash val="solid"/>
          </a:ln>
        </p:spPr>
      </p:sp>
      <p:sp>
        <p:nvSpPr>
          <p:cNvPr id="37" name="Text 35"/>
          <p:cNvSpPr/>
          <p:nvPr/>
        </p:nvSpPr>
        <p:spPr>
          <a:xfrm>
            <a:off x="6647688" y="3338932"/>
            <a:ext cx="822960" cy="312725"/>
          </a:xfrm>
          <a:prstGeom prst="rect">
            <a:avLst/>
          </a:prstGeom>
          <a:noFill/>
          <a:ln/>
        </p:spPr>
        <p:txBody>
          <a:bodyPr wrap="square" lIns="0" tIns="0" rIns="0" bIns="0" rtlCol="0" anchor="ctr"/>
          <a:lstStyle/>
          <a:p>
            <a:pPr algn="ctr" indent="0" marL="0">
              <a:buNone/>
            </a:pPr>
            <a:r>
              <a:rPr lang="en-US" sz="1045" b="1" dirty="0">
                <a:solidFill>
                  <a:srgbClr val="FFFFFF"/>
                </a:solidFill>
                <a:latin typeface="IBM Plex Sans KR" pitchFamily="34" charset="0"/>
                <a:ea typeface="IBM Plex Sans KR" pitchFamily="34" charset="-122"/>
                <a:cs typeface="IBM Plex Sans KR" pitchFamily="34" charset="-120"/>
              </a:rPr>
              <a:t>추가</a:t>
            </a:r>
            <a:endParaRPr lang="en-US" sz="1045" dirty="0"/>
          </a:p>
        </p:txBody>
      </p:sp>
      <p:sp>
        <p:nvSpPr>
          <p:cNvPr id="38" name="Text 36"/>
          <p:cNvSpPr/>
          <p:nvPr/>
        </p:nvSpPr>
        <p:spPr>
          <a:xfrm>
            <a:off x="6647688" y="3738524"/>
            <a:ext cx="4809744" cy="260604"/>
          </a:xfrm>
          <a:prstGeom prst="rect">
            <a:avLst/>
          </a:prstGeom>
          <a:noFill/>
          <a:ln/>
        </p:spPr>
        <p:txBody>
          <a:bodyPr wrap="square" lIns="0" tIns="0" rIns="0" bIns="0" rtlCol="0" anchor="ctr"/>
          <a:lstStyle/>
          <a:p>
            <a:pPr indent="0" marL="0">
              <a:buNone/>
            </a:pPr>
            <a:endParaRPr lang="en-US" sz="1093" dirty="0"/>
          </a:p>
        </p:txBody>
      </p:sp>
      <p:sp>
        <p:nvSpPr>
          <p:cNvPr id="39" name="Shape 37"/>
          <p:cNvSpPr/>
          <p:nvPr/>
        </p:nvSpPr>
        <p:spPr>
          <a:xfrm>
            <a:off x="6647688" y="4033876"/>
            <a:ext cx="4809744" cy="0"/>
          </a:xfrm>
          <a:prstGeom prst="line">
            <a:avLst/>
          </a:prstGeom>
          <a:noFill/>
          <a:ln w="9525">
            <a:solidFill>
              <a:srgbClr val="E0E3E7"/>
            </a:solidFill>
            <a:prstDash val="solid"/>
          </a:ln>
        </p:spPr>
      </p:sp>
      <p:sp>
        <p:nvSpPr>
          <p:cNvPr id="40" name="Text 38"/>
          <p:cNvSpPr/>
          <p:nvPr/>
        </p:nvSpPr>
        <p:spPr>
          <a:xfrm>
            <a:off x="6693408" y="4033876"/>
            <a:ext cx="2885846" cy="260604"/>
          </a:xfrm>
          <a:prstGeom prst="rect">
            <a:avLst/>
          </a:prstGeom>
          <a:noFill/>
          <a:ln/>
        </p:spPr>
        <p:txBody>
          <a:bodyPr wrap="square" lIns="0" tIns="0" rIns="0" bIns="0" rtlCol="0" anchor="ctr"/>
          <a:lstStyle/>
          <a:p>
            <a:pPr indent="0" marL="0">
              <a:buNone/>
            </a:pPr>
            <a:r>
              <a:rPr lang="en-US" sz="998" dirty="0">
                <a:solidFill>
                  <a:srgbClr val="34373D"/>
                </a:solidFill>
                <a:latin typeface="IBM Plex Sans KR" pitchFamily="34" charset="0"/>
                <a:ea typeface="IBM Plex Sans KR" pitchFamily="34" charset="-122"/>
                <a:cs typeface="IBM Plex Sans KR" pitchFamily="34" charset="-120"/>
              </a:rPr>
              <a:t>숙제</a:t>
            </a:r>
            <a:endParaRPr lang="en-US" sz="998" dirty="0"/>
          </a:p>
        </p:txBody>
      </p:sp>
      <p:sp>
        <p:nvSpPr>
          <p:cNvPr id="41" name="Text 39"/>
          <p:cNvSpPr/>
          <p:nvPr/>
        </p:nvSpPr>
        <p:spPr>
          <a:xfrm>
            <a:off x="9533534" y="4033876"/>
            <a:ext cx="1878178" cy="260604"/>
          </a:xfrm>
          <a:prstGeom prst="rect">
            <a:avLst/>
          </a:prstGeom>
          <a:noFill/>
          <a:ln/>
        </p:spPr>
        <p:txBody>
          <a:bodyPr wrap="square" lIns="0" tIns="0" rIns="0" bIns="0" rtlCol="0" anchor="ctr"/>
          <a:lstStyle/>
          <a:p>
            <a:pPr algn="r" indent="0" marL="0">
              <a:buNone/>
            </a:pPr>
            <a:endParaRPr lang="en-US" sz="855" dirty="0"/>
          </a:p>
        </p:txBody>
      </p:sp>
      <p:sp>
        <p:nvSpPr>
          <p:cNvPr id="42" name="Shape 40"/>
          <p:cNvSpPr/>
          <p:nvPr/>
        </p:nvSpPr>
        <p:spPr>
          <a:xfrm>
            <a:off x="6647688" y="4294480"/>
            <a:ext cx="4809744" cy="0"/>
          </a:xfrm>
          <a:prstGeom prst="line">
            <a:avLst/>
          </a:prstGeom>
          <a:noFill/>
          <a:ln w="9525">
            <a:solidFill>
              <a:srgbClr val="E0E3E7"/>
            </a:solidFill>
            <a:prstDash val="solid"/>
          </a:ln>
        </p:spPr>
      </p:sp>
      <p:sp>
        <p:nvSpPr>
          <p:cNvPr id="43" name="Text 41"/>
          <p:cNvSpPr/>
          <p:nvPr/>
        </p:nvSpPr>
        <p:spPr>
          <a:xfrm>
            <a:off x="6693408" y="4294480"/>
            <a:ext cx="2885846" cy="260604"/>
          </a:xfrm>
          <a:prstGeom prst="rect">
            <a:avLst/>
          </a:prstGeom>
          <a:noFill/>
          <a:ln/>
        </p:spPr>
        <p:txBody>
          <a:bodyPr wrap="square" lIns="0" tIns="0" rIns="0" bIns="0" rtlCol="0" anchor="ctr"/>
          <a:lstStyle/>
          <a:p>
            <a:pPr indent="0" marL="0">
              <a:buNone/>
            </a:pPr>
            <a:r>
              <a:rPr lang="en-US" sz="998" dirty="0">
                <a:solidFill>
                  <a:srgbClr val="34373D"/>
                </a:solidFill>
                <a:latin typeface="IBM Plex Sans KR" pitchFamily="34" charset="0"/>
                <a:ea typeface="IBM Plex Sans KR" pitchFamily="34" charset="-122"/>
                <a:cs typeface="IBM Plex Sans KR" pitchFamily="34" charset="-120"/>
              </a:rPr>
              <a:t>방 청소</a:t>
            </a:r>
            <a:endParaRPr lang="en-US" sz="998" dirty="0"/>
          </a:p>
        </p:txBody>
      </p:sp>
      <p:sp>
        <p:nvSpPr>
          <p:cNvPr id="44" name="Text 42"/>
          <p:cNvSpPr/>
          <p:nvPr/>
        </p:nvSpPr>
        <p:spPr>
          <a:xfrm>
            <a:off x="9533534" y="4294480"/>
            <a:ext cx="1878178" cy="260604"/>
          </a:xfrm>
          <a:prstGeom prst="rect">
            <a:avLst/>
          </a:prstGeom>
          <a:noFill/>
          <a:ln/>
        </p:spPr>
        <p:txBody>
          <a:bodyPr wrap="square" lIns="0" tIns="0" rIns="0" bIns="0" rtlCol="0" anchor="ctr"/>
          <a:lstStyle/>
          <a:p>
            <a:pPr algn="r" indent="0" marL="0">
              <a:buNone/>
            </a:pPr>
            <a:endParaRPr lang="en-US" sz="855" dirty="0"/>
          </a:p>
        </p:txBody>
      </p:sp>
      <p:sp>
        <p:nvSpPr>
          <p:cNvPr id="45" name="Shape 43"/>
          <p:cNvSpPr/>
          <p:nvPr/>
        </p:nvSpPr>
        <p:spPr>
          <a:xfrm>
            <a:off x="6592824" y="3703777"/>
            <a:ext cx="4919472" cy="903427"/>
          </a:xfrm>
          <a:prstGeom prst="roundRect">
            <a:avLst>
              <a:gd name="adj" fmla="val 5061"/>
            </a:avLst>
          </a:prstGeom>
          <a:noFill/>
          <a:ln w="25400">
            <a:solidFill>
              <a:srgbClr val="FF5C00"/>
            </a:solidFill>
            <a:prstDash val="solid"/>
          </a:ln>
        </p:spPr>
      </p:sp>
      <p:sp>
        <p:nvSpPr>
          <p:cNvPr id="46" name="Shape 44"/>
          <p:cNvSpPr/>
          <p:nvPr/>
        </p:nvSpPr>
        <p:spPr>
          <a:xfrm>
            <a:off x="6455664" y="4617720"/>
            <a:ext cx="5193792" cy="356616"/>
          </a:xfrm>
          <a:prstGeom prst="rect">
            <a:avLst/>
          </a:prstGeom>
          <a:solidFill>
            <a:srgbClr val="F1F2F4"/>
          </a:solidFill>
          <a:ln/>
        </p:spPr>
      </p:sp>
      <p:sp>
        <p:nvSpPr>
          <p:cNvPr id="47" name="Text 45"/>
          <p:cNvSpPr/>
          <p:nvPr/>
        </p:nvSpPr>
        <p:spPr>
          <a:xfrm>
            <a:off x="6583680" y="4617720"/>
            <a:ext cx="4937760" cy="356616"/>
          </a:xfrm>
          <a:prstGeom prst="rect">
            <a:avLst/>
          </a:prstGeom>
          <a:noFill/>
          <a:ln/>
        </p:spPr>
        <p:txBody>
          <a:bodyPr wrap="square" lIns="0" tIns="0" rIns="0" bIns="0" rtlCol="0" anchor="ctr"/>
          <a:lstStyle/>
          <a:p>
            <a:pPr indent="0" marL="0">
              <a:buNone/>
            </a:pPr>
            <a:r>
              <a:rPr lang="en-US" sz="1200" b="1" dirty="0">
                <a:solidFill>
                  <a:srgbClr val="1B1D21"/>
                </a:solidFill>
                <a:latin typeface="IBM Plex Sans KR" pitchFamily="34" charset="0"/>
                <a:ea typeface="IBM Plex Sans KR" pitchFamily="34" charset="-122"/>
                <a:cs typeface="IBM Plex Sans KR" pitchFamily="34" charset="-120"/>
              </a:rPr>
              <a:t>② 브라우저에 저장 · F5 뒤</a:t>
            </a:r>
            <a:endParaRPr lang="en-US" sz="1200" dirty="0"/>
          </a:p>
        </p:txBody>
      </p:sp>
      <p:sp>
        <p:nvSpPr>
          <p:cNvPr id="48" name="Shape 46"/>
          <p:cNvSpPr/>
          <p:nvPr/>
        </p:nvSpPr>
        <p:spPr>
          <a:xfrm>
            <a:off x="530352" y="5212080"/>
            <a:ext cx="11128248" cy="512064"/>
          </a:xfrm>
          <a:prstGeom prst="roundRect">
            <a:avLst>
              <a:gd name="adj" fmla="val 39286"/>
            </a:avLst>
          </a:prstGeom>
          <a:solidFill>
            <a:srgbClr val="EAF5FB"/>
          </a:solidFill>
          <a:ln w="12700">
            <a:solidFill>
              <a:srgbClr val="3D8DFF"/>
            </a:solidFill>
            <a:prstDash val="solid"/>
          </a:ln>
        </p:spPr>
      </p:sp>
      <p:sp>
        <p:nvSpPr>
          <p:cNvPr id="49" name="Text 47"/>
          <p:cNvSpPr/>
          <p:nvPr/>
        </p:nvSpPr>
        <p:spPr>
          <a:xfrm>
            <a:off x="731520" y="5212080"/>
            <a:ext cx="10725912" cy="512064"/>
          </a:xfrm>
          <a:prstGeom prst="rect">
            <a:avLst/>
          </a:prstGeom>
          <a:noFill/>
          <a:ln/>
        </p:spPr>
        <p:txBody>
          <a:bodyPr wrap="square" lIns="0" tIns="0" rIns="0" bIns="0" rtlCol="0" anchor="ctr"/>
          <a:lstStyle/>
          <a:p>
            <a:pPr algn="ctr" indent="0" marL="0">
              <a:buNone/>
            </a:pPr>
            <a:r>
              <a:rPr lang="en-US" sz="1400" b="1" dirty="0">
                <a:solidFill>
                  <a:srgbClr val="34373D"/>
                </a:solidFill>
                <a:latin typeface="IBM Plex Sans KR" pitchFamily="34" charset="0"/>
                <a:ea typeface="IBM Plex Sans KR" pitchFamily="34" charset="-122"/>
                <a:cs typeface="IBM Plex Sans KR" pitchFamily="34" charset="-120"/>
              </a:rPr>
              <a:t>오른쪽도 이 컴퓨터의 이 브라우저 안에만 · 여러 사람의 기록을 한곳에 모으는 곳이 데이터베이스</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데이터베이스는 서비스의 기억 장소다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03</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5쪽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05</a:t>
            </a:r>
            <a:endParaRPr lang="en-US" sz="900" dirty="0"/>
          </a:p>
        </p:txBody>
      </p:sp>
      <p:sp>
        <p:nvSpPr>
          <p:cNvPr id="10" name="Shape 8"/>
          <p:cNvSpPr/>
          <p:nvPr/>
        </p:nvSpPr>
        <p:spPr>
          <a:xfrm>
            <a:off x="530352" y="1920240"/>
            <a:ext cx="3429000" cy="2011680"/>
          </a:xfrm>
          <a:prstGeom prst="roundRect">
            <a:avLst>
              <a:gd name="adj" fmla="val 2500"/>
            </a:avLst>
          </a:prstGeom>
          <a:solidFill>
            <a:srgbClr val="F1F2F4"/>
          </a:solidFill>
          <a:ln w="12700">
            <a:solidFill>
              <a:srgbClr val="E0E3E7"/>
            </a:solidFill>
            <a:prstDash val="solid"/>
          </a:ln>
        </p:spPr>
      </p:sp>
      <p:sp>
        <p:nvSpPr>
          <p:cNvPr id="11" name="Text 9"/>
          <p:cNvSpPr/>
          <p:nvPr/>
        </p:nvSpPr>
        <p:spPr>
          <a:xfrm>
            <a:off x="713232" y="2084832"/>
            <a:ext cx="3063240"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Data</a:t>
            </a:r>
            <a:endParaRPr lang="en-US" sz="1050" dirty="0"/>
          </a:p>
        </p:txBody>
      </p:sp>
      <p:sp>
        <p:nvSpPr>
          <p:cNvPr id="12" name="Text 10"/>
          <p:cNvSpPr/>
          <p:nvPr/>
        </p:nvSpPr>
        <p:spPr>
          <a:xfrm>
            <a:off x="713232" y="2377440"/>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자료</a:t>
            </a:r>
            <a:endParaRPr lang="en-US" sz="1650" dirty="0"/>
          </a:p>
        </p:txBody>
      </p:sp>
      <p:sp>
        <p:nvSpPr>
          <p:cNvPr id="13" name="Text 11"/>
          <p:cNvSpPr/>
          <p:nvPr/>
        </p:nvSpPr>
        <p:spPr>
          <a:xfrm>
            <a:off x="713232" y="2871216"/>
            <a:ext cx="3063240" cy="914400"/>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사실 · 숫자 · 글</a:t>
            </a:r>
            <a:endParaRPr lang="en-US" sz="1350" dirty="0"/>
          </a:p>
        </p:txBody>
      </p:sp>
      <p:sp>
        <p:nvSpPr>
          <p:cNvPr id="14" name="Text 12"/>
          <p:cNvSpPr/>
          <p:nvPr/>
        </p:nvSpPr>
        <p:spPr>
          <a:xfrm>
            <a:off x="4014216" y="2606040"/>
            <a:ext cx="310896" cy="548640"/>
          </a:xfrm>
          <a:prstGeom prst="rect">
            <a:avLst/>
          </a:prstGeom>
          <a:noFill/>
          <a:ln/>
        </p:spPr>
        <p:txBody>
          <a:bodyPr wrap="square" lIns="0" tIns="0" rIns="0" bIns="0" rtlCol="0" anchor="ctr"/>
          <a:lstStyle/>
          <a:p>
            <a:pPr algn="ctr" indent="0" marL="0">
              <a:buNone/>
            </a:pPr>
            <a:r>
              <a:rPr lang="en-US" sz="2600" b="1" dirty="0">
                <a:solidFill>
                  <a:srgbClr val="FF5C00"/>
                </a:solidFill>
                <a:latin typeface="IBM Plex Mono" pitchFamily="34" charset="0"/>
                <a:ea typeface="IBM Plex Mono" pitchFamily="34" charset="-122"/>
                <a:cs typeface="IBM Plex Mono" pitchFamily="34" charset="-120"/>
              </a:rPr>
              <a:t>+</a:t>
            </a:r>
            <a:endParaRPr lang="en-US" sz="2600" dirty="0"/>
          </a:p>
        </p:txBody>
      </p:sp>
      <p:sp>
        <p:nvSpPr>
          <p:cNvPr id="15" name="Shape 13"/>
          <p:cNvSpPr/>
          <p:nvPr/>
        </p:nvSpPr>
        <p:spPr>
          <a:xfrm>
            <a:off x="4379976" y="1920240"/>
            <a:ext cx="3429000" cy="2011680"/>
          </a:xfrm>
          <a:prstGeom prst="roundRect">
            <a:avLst>
              <a:gd name="adj" fmla="val 2500"/>
            </a:avLst>
          </a:prstGeom>
          <a:solidFill>
            <a:srgbClr val="F1F2F4"/>
          </a:solidFill>
          <a:ln w="12700">
            <a:solidFill>
              <a:srgbClr val="E0E3E7"/>
            </a:solidFill>
            <a:prstDash val="solid"/>
          </a:ln>
        </p:spPr>
      </p:sp>
      <p:sp>
        <p:nvSpPr>
          <p:cNvPr id="16" name="Text 14"/>
          <p:cNvSpPr/>
          <p:nvPr/>
        </p:nvSpPr>
        <p:spPr>
          <a:xfrm>
            <a:off x="4562856" y="2084832"/>
            <a:ext cx="3063240"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Base</a:t>
            </a:r>
            <a:endParaRPr lang="en-US" sz="1050" dirty="0"/>
          </a:p>
        </p:txBody>
      </p:sp>
      <p:sp>
        <p:nvSpPr>
          <p:cNvPr id="17" name="Text 15"/>
          <p:cNvSpPr/>
          <p:nvPr/>
        </p:nvSpPr>
        <p:spPr>
          <a:xfrm>
            <a:off x="4562856" y="2377440"/>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바탕 · 기지</a:t>
            </a:r>
            <a:endParaRPr lang="en-US" sz="1650" dirty="0"/>
          </a:p>
        </p:txBody>
      </p:sp>
      <p:sp>
        <p:nvSpPr>
          <p:cNvPr id="18" name="Text 16"/>
          <p:cNvSpPr/>
          <p:nvPr/>
        </p:nvSpPr>
        <p:spPr>
          <a:xfrm>
            <a:off x="4562856" y="2871216"/>
            <a:ext cx="3063240" cy="914400"/>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모여 있고, 거기서 출발하는 곳</a:t>
            </a:r>
            <a:endParaRPr lang="en-US" sz="1350" dirty="0"/>
          </a:p>
        </p:txBody>
      </p:sp>
      <p:sp>
        <p:nvSpPr>
          <p:cNvPr id="19" name="Text 17"/>
          <p:cNvSpPr/>
          <p:nvPr/>
        </p:nvSpPr>
        <p:spPr>
          <a:xfrm>
            <a:off x="7863840" y="2606040"/>
            <a:ext cx="310896" cy="548640"/>
          </a:xfrm>
          <a:prstGeom prst="rect">
            <a:avLst/>
          </a:prstGeom>
          <a:noFill/>
          <a:ln/>
        </p:spPr>
        <p:txBody>
          <a:bodyPr wrap="square" lIns="0" tIns="0" rIns="0" bIns="0" rtlCol="0" anchor="ctr"/>
          <a:lstStyle/>
          <a:p>
            <a:pPr algn="ctr" indent="0" marL="0">
              <a:buNone/>
            </a:pPr>
            <a:r>
              <a:rPr lang="en-US" sz="2600" b="1" dirty="0">
                <a:solidFill>
                  <a:srgbClr val="FF5C00"/>
                </a:solidFill>
                <a:latin typeface="IBM Plex Mono" pitchFamily="34" charset="0"/>
                <a:ea typeface="IBM Plex Mono" pitchFamily="34" charset="-122"/>
                <a:cs typeface="IBM Plex Mono" pitchFamily="34" charset="-120"/>
              </a:rPr>
              <a:t>=</a:t>
            </a:r>
            <a:endParaRPr lang="en-US" sz="2600" dirty="0"/>
          </a:p>
        </p:txBody>
      </p:sp>
      <p:sp>
        <p:nvSpPr>
          <p:cNvPr id="20" name="Shape 18"/>
          <p:cNvSpPr/>
          <p:nvPr/>
        </p:nvSpPr>
        <p:spPr>
          <a:xfrm>
            <a:off x="8229600" y="1920240"/>
            <a:ext cx="3429000" cy="2011680"/>
          </a:xfrm>
          <a:prstGeom prst="roundRect">
            <a:avLst>
              <a:gd name="adj" fmla="val 2500"/>
            </a:avLst>
          </a:prstGeom>
          <a:solidFill>
            <a:srgbClr val="E7F2ED"/>
          </a:solidFill>
          <a:ln w="12700">
            <a:solidFill>
              <a:srgbClr val="0E7C86"/>
            </a:solidFill>
            <a:prstDash val="solid"/>
          </a:ln>
        </p:spPr>
      </p:sp>
      <p:sp>
        <p:nvSpPr>
          <p:cNvPr id="21" name="Text 19"/>
          <p:cNvSpPr/>
          <p:nvPr/>
        </p:nvSpPr>
        <p:spPr>
          <a:xfrm>
            <a:off x="8412480" y="2084832"/>
            <a:ext cx="306324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Database</a:t>
            </a:r>
            <a:endParaRPr lang="en-US" sz="1050" dirty="0"/>
          </a:p>
        </p:txBody>
      </p:sp>
      <p:sp>
        <p:nvSpPr>
          <p:cNvPr id="22" name="Text 20"/>
          <p:cNvSpPr/>
          <p:nvPr/>
        </p:nvSpPr>
        <p:spPr>
          <a:xfrm>
            <a:off x="8412480" y="2377440"/>
            <a:ext cx="306324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자료를 모아 두는 바탕</a:t>
            </a:r>
            <a:endParaRPr lang="en-US" sz="1650" dirty="0"/>
          </a:p>
        </p:txBody>
      </p:sp>
      <p:sp>
        <p:nvSpPr>
          <p:cNvPr id="23" name="Text 21"/>
          <p:cNvSpPr/>
          <p:nvPr/>
        </p:nvSpPr>
        <p:spPr>
          <a:xfrm>
            <a:off x="8412480" y="2871216"/>
            <a:ext cx="3063240" cy="914400"/>
          </a:xfrm>
          <a:prstGeom prst="rect">
            <a:avLst/>
          </a:prstGeom>
          <a:noFill/>
          <a:ln/>
        </p:spPr>
        <p:txBody>
          <a:bodyPr wrap="square" lIns="0" tIns="0" rIns="0" bIns="0" rtlCol="0" anchor="t"/>
          <a:lstStyle/>
          <a:p>
            <a:pPr indent="0" marL="0">
              <a:lnSpc>
                <a:spcPts val="1900"/>
              </a:lnSpc>
              <a:buNone/>
            </a:pPr>
            <a:r>
              <a:rPr lang="en-US" sz="1350" dirty="0">
                <a:solidFill>
                  <a:srgbClr val="34373D"/>
                </a:solidFill>
                <a:latin typeface="IBM Plex Sans KR" pitchFamily="34" charset="0"/>
                <a:ea typeface="IBM Plex Sans KR" pitchFamily="34" charset="-122"/>
                <a:cs typeface="IBM Plex Sans KR" pitchFamily="34" charset="-120"/>
              </a:rPr>
              <a:t>필요할 때 꺼내 쓴다</a:t>
            </a:r>
            <a:endParaRPr lang="en-US" sz="1350" dirty="0"/>
          </a:p>
        </p:txBody>
      </p:sp>
      <p:sp>
        <p:nvSpPr>
          <p:cNvPr id="24" name="Shape 22"/>
          <p:cNvSpPr/>
          <p:nvPr/>
        </p:nvSpPr>
        <p:spPr>
          <a:xfrm>
            <a:off x="530352" y="4297680"/>
            <a:ext cx="11128248" cy="512064"/>
          </a:xfrm>
          <a:prstGeom prst="roundRect">
            <a:avLst>
              <a:gd name="adj" fmla="val 39286"/>
            </a:avLst>
          </a:prstGeom>
          <a:solidFill>
            <a:srgbClr val="EAF5FB"/>
          </a:solidFill>
          <a:ln w="12700">
            <a:solidFill>
              <a:srgbClr val="3D8DFF"/>
            </a:solidFill>
            <a:prstDash val="solid"/>
          </a:ln>
        </p:spPr>
      </p:sp>
      <p:sp>
        <p:nvSpPr>
          <p:cNvPr id="25" name="Text 23"/>
          <p:cNvSpPr/>
          <p:nvPr/>
        </p:nvSpPr>
        <p:spPr>
          <a:xfrm>
            <a:off x="731520" y="4297680"/>
            <a:ext cx="10725912" cy="512064"/>
          </a:xfrm>
          <a:prstGeom prst="rect">
            <a:avLst/>
          </a:prstGeom>
          <a:noFill/>
          <a:ln/>
        </p:spPr>
        <p:txBody>
          <a:bodyPr wrap="square" lIns="0" tIns="0" rIns="0" bIns="0" rtlCol="0" anchor="ctr"/>
          <a:lstStyle/>
          <a:p>
            <a:pPr algn="ctr" indent="0" marL="0">
              <a:buNone/>
            </a:pPr>
            <a:r>
              <a:rPr lang="en-US" sz="1450" b="1" dirty="0">
                <a:solidFill>
                  <a:srgbClr val="34373D"/>
                </a:solidFill>
                <a:latin typeface="IBM Plex Sans KR" pitchFamily="34" charset="0"/>
                <a:ea typeface="IBM Plex Sans KR" pitchFamily="34" charset="-122"/>
                <a:cs typeface="IBM Plex Sans KR" pitchFamily="34" charset="-120"/>
              </a:rPr>
              <a:t>Base = 기초 · 바탕, 그리고 남극 세종기지 · 야구 1루 베이스처럼 「모여 있고 거기서 출발하는 곳」</a:t>
            </a:r>
            <a:endParaRPr lang="en-US" sz="1450" dirty="0"/>
          </a:p>
        </p:txBody>
      </p:sp>
      <p:sp>
        <p:nvSpPr>
          <p:cNvPr id="26" name="Text 24"/>
          <p:cNvSpPr/>
          <p:nvPr/>
        </p:nvSpPr>
        <p:spPr>
          <a:xfrm>
            <a:off x="530352" y="4983480"/>
            <a:ext cx="11128248" cy="329184"/>
          </a:xfrm>
          <a:prstGeom prst="rect">
            <a:avLst/>
          </a:prstGeom>
          <a:noFill/>
          <a:ln/>
        </p:spPr>
        <p:txBody>
          <a:bodyPr wrap="square" lIns="0" tIns="0" rIns="0" bIns="0" rtlCol="0" anchor="ctr"/>
          <a:lstStyle/>
          <a:p>
            <a:pPr algn="ctr" indent="0" marL="0">
              <a:buNone/>
            </a:pPr>
            <a:r>
              <a:rPr lang="en-US" sz="1350" dirty="0">
                <a:solidFill>
                  <a:srgbClr val="6C7078"/>
                </a:solidFill>
                <a:latin typeface="IBM Plex Sans KR" pitchFamily="34" charset="0"/>
                <a:ea typeface="IBM Plex Sans KR" pitchFamily="34" charset="-122"/>
                <a:cs typeface="IBM Plex Sans KR" pitchFamily="34" charset="-120"/>
              </a:rPr>
              <a:t>1960년대 초 「data base」 두 단어 → 1963년 학술 모임으로 퍼짐 → database 한 단어로</a:t>
            </a:r>
            <a:endParaRPr lang="en-US" sz="1350" dirty="0"/>
          </a:p>
        </p:txBody>
      </p:sp>
      <p:sp>
        <p:nvSpPr>
          <p:cNvPr id="27" name="Text 25"/>
          <p:cNvSpPr/>
          <p:nvPr/>
        </p:nvSpPr>
        <p:spPr>
          <a:xfrm>
            <a:off x="530352" y="548640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해킹당한 은행의 고객 정보도 · F5에 사라진 할 일도 → 이런 곳이 있어야 남는다</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데이터베이스는 크게 두 가지다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03</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6쪽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06</a:t>
            </a:r>
            <a:endParaRPr lang="en-US" sz="900" dirty="0"/>
          </a:p>
        </p:txBody>
      </p:sp>
      <p:sp>
        <p:nvSpPr>
          <p:cNvPr id="10" name="Text 8"/>
          <p:cNvSpPr/>
          <p:nvPr/>
        </p:nvSpPr>
        <p:spPr>
          <a:xfrm>
            <a:off x="530352" y="1737360"/>
            <a:ext cx="11128248" cy="365760"/>
          </a:xfrm>
          <a:prstGeom prst="rect">
            <a:avLst/>
          </a:prstGeom>
          <a:noFill/>
          <a:ln/>
        </p:spPr>
        <p:txBody>
          <a:bodyPr wrap="square" lIns="0" tIns="0" rIns="0" bIns="0" rtlCol="0" anchor="ctr"/>
          <a:lstStyle/>
          <a:p>
            <a:pPr indent="0" marL="0">
              <a:buNone/>
            </a:pPr>
            <a:r>
              <a:rPr lang="en-US" sz="1500" b="1" dirty="0">
                <a:solidFill>
                  <a:srgbClr val="1B1D21"/>
                </a:solidFill>
                <a:latin typeface="IBM Plex Sans KR" pitchFamily="34" charset="0"/>
                <a:ea typeface="IBM Plex Sans KR" pitchFamily="34" charset="-122"/>
                <a:cs typeface="IBM Plex Sans KR" pitchFamily="34" charset="-120"/>
              </a:rPr>
              <a:t>데이터베이스는 저장하는 모양에 따라 크게 둘로 나눈다</a:t>
            </a:r>
            <a:endParaRPr lang="en-US" sz="1500" dirty="0"/>
          </a:p>
        </p:txBody>
      </p:sp>
      <p:sp>
        <p:nvSpPr>
          <p:cNvPr id="11" name="Shape 9"/>
          <p:cNvSpPr/>
          <p:nvPr/>
        </p:nvSpPr>
        <p:spPr>
          <a:xfrm>
            <a:off x="530352" y="2331720"/>
            <a:ext cx="5426964" cy="2743200"/>
          </a:xfrm>
          <a:prstGeom prst="roundRect">
            <a:avLst>
              <a:gd name="adj" fmla="val 1833"/>
            </a:avLst>
          </a:prstGeom>
          <a:solidFill>
            <a:srgbClr val="E7F2ED"/>
          </a:solidFill>
          <a:ln w="12700">
            <a:solidFill>
              <a:srgbClr val="0E7C86"/>
            </a:solidFill>
            <a:prstDash val="solid"/>
          </a:ln>
        </p:spPr>
      </p:sp>
      <p:sp>
        <p:nvSpPr>
          <p:cNvPr id="12" name="Text 10"/>
          <p:cNvSpPr/>
          <p:nvPr/>
        </p:nvSpPr>
        <p:spPr>
          <a:xfrm>
            <a:off x="713232" y="2496312"/>
            <a:ext cx="5061204"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RDBMS · 관계형 데이터베이스</a:t>
            </a:r>
            <a:endParaRPr lang="en-US" sz="1050" dirty="0"/>
          </a:p>
        </p:txBody>
      </p:sp>
      <p:sp>
        <p:nvSpPr>
          <p:cNvPr id="13" name="Text 11"/>
          <p:cNvSpPr/>
          <p:nvPr/>
        </p:nvSpPr>
        <p:spPr>
          <a:xfrm>
            <a:off x="713232" y="2788920"/>
            <a:ext cx="506120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표에 저장하고, 표끼리 잇는다</a:t>
            </a:r>
            <a:endParaRPr lang="en-US" sz="1650" dirty="0"/>
          </a:p>
        </p:txBody>
      </p:sp>
      <p:sp>
        <p:nvSpPr>
          <p:cNvPr id="14" name="Text 12"/>
          <p:cNvSpPr/>
          <p:nvPr/>
        </p:nvSpPr>
        <p:spPr>
          <a:xfrm>
            <a:off x="713232" y="3282696"/>
            <a:ext cx="5061204" cy="1645920"/>
          </a:xfrm>
          <a:prstGeom prst="rect">
            <a:avLst/>
          </a:prstGeom>
          <a:noFill/>
          <a:ln/>
        </p:spPr>
        <p:txBody>
          <a:bodyPr wrap="square" lIns="0" tIns="0" rIns="0" bIns="0" rtlCol="0" anchor="t"/>
          <a:lstStyle/>
          <a:p>
            <a:pPr indent="0" marL="0">
              <a:lnSpc>
                <a:spcPts val="1900"/>
              </a:lnSpc>
              <a:buNone/>
            </a:pPr>
            <a:r>
              <a:rPr lang="en-US" sz="1350" dirty="0">
                <a:solidFill>
                  <a:srgbClr val="34373D"/>
                </a:solidFill>
                <a:latin typeface="IBM Plex Sans KR" pitchFamily="34" charset="0"/>
                <a:ea typeface="IBM Plex Sans KR" pitchFamily="34" charset="-122"/>
                <a:cs typeface="IBM Plex Sans KR" pitchFamily="34" charset="-120"/>
              </a:rPr>
              <a:t>가장 많이 쓰인다 · 표 하나는 엑셀 표 모양</a:t>
            </a:r>
            <a:endParaRPr lang="en-US" sz="1350" dirty="0"/>
          </a:p>
        </p:txBody>
      </p:sp>
      <p:sp>
        <p:nvSpPr>
          <p:cNvPr id="15" name="Shape 13"/>
          <p:cNvSpPr/>
          <p:nvPr/>
        </p:nvSpPr>
        <p:spPr>
          <a:xfrm>
            <a:off x="713232" y="3794760"/>
            <a:ext cx="1012241" cy="402336"/>
          </a:xfrm>
          <a:prstGeom prst="rect">
            <a:avLst/>
          </a:prstGeom>
          <a:solidFill>
            <a:srgbClr val="1B1D21"/>
          </a:solidFill>
          <a:ln/>
        </p:spPr>
      </p:sp>
      <p:sp>
        <p:nvSpPr>
          <p:cNvPr id="16" name="Text 14"/>
          <p:cNvSpPr/>
          <p:nvPr/>
        </p:nvSpPr>
        <p:spPr>
          <a:xfrm>
            <a:off x="822960" y="3794760"/>
            <a:ext cx="792785"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학년</a:t>
            </a:r>
            <a:endParaRPr lang="en-US" sz="1200" dirty="0"/>
          </a:p>
        </p:txBody>
      </p:sp>
      <p:sp>
        <p:nvSpPr>
          <p:cNvPr id="17" name="Shape 15"/>
          <p:cNvSpPr/>
          <p:nvPr/>
        </p:nvSpPr>
        <p:spPr>
          <a:xfrm>
            <a:off x="1725473" y="3794760"/>
            <a:ext cx="1012241" cy="402336"/>
          </a:xfrm>
          <a:prstGeom prst="rect">
            <a:avLst/>
          </a:prstGeom>
          <a:solidFill>
            <a:srgbClr val="1B1D21"/>
          </a:solidFill>
          <a:ln/>
        </p:spPr>
      </p:sp>
      <p:sp>
        <p:nvSpPr>
          <p:cNvPr id="18" name="Text 16"/>
          <p:cNvSpPr/>
          <p:nvPr/>
        </p:nvSpPr>
        <p:spPr>
          <a:xfrm>
            <a:off x="1835201" y="3794760"/>
            <a:ext cx="792785"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반</a:t>
            </a:r>
            <a:endParaRPr lang="en-US" sz="1200" dirty="0"/>
          </a:p>
        </p:txBody>
      </p:sp>
      <p:sp>
        <p:nvSpPr>
          <p:cNvPr id="19" name="Shape 17"/>
          <p:cNvSpPr/>
          <p:nvPr/>
        </p:nvSpPr>
        <p:spPr>
          <a:xfrm>
            <a:off x="2737714" y="3794760"/>
            <a:ext cx="1012241" cy="402336"/>
          </a:xfrm>
          <a:prstGeom prst="rect">
            <a:avLst/>
          </a:prstGeom>
          <a:solidFill>
            <a:srgbClr val="1B1D21"/>
          </a:solidFill>
          <a:ln/>
        </p:spPr>
      </p:sp>
      <p:sp>
        <p:nvSpPr>
          <p:cNvPr id="20" name="Text 18"/>
          <p:cNvSpPr/>
          <p:nvPr/>
        </p:nvSpPr>
        <p:spPr>
          <a:xfrm>
            <a:off x="2847442" y="3794760"/>
            <a:ext cx="792785"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번호</a:t>
            </a:r>
            <a:endParaRPr lang="en-US" sz="1200" dirty="0"/>
          </a:p>
        </p:txBody>
      </p:sp>
      <p:sp>
        <p:nvSpPr>
          <p:cNvPr id="21" name="Shape 19"/>
          <p:cNvSpPr/>
          <p:nvPr/>
        </p:nvSpPr>
        <p:spPr>
          <a:xfrm>
            <a:off x="3749954" y="3794760"/>
            <a:ext cx="2024482" cy="402336"/>
          </a:xfrm>
          <a:prstGeom prst="rect">
            <a:avLst/>
          </a:prstGeom>
          <a:solidFill>
            <a:srgbClr val="1B1D21"/>
          </a:solidFill>
          <a:ln/>
        </p:spPr>
      </p:sp>
      <p:sp>
        <p:nvSpPr>
          <p:cNvPr id="22" name="Text 20"/>
          <p:cNvSpPr/>
          <p:nvPr/>
        </p:nvSpPr>
        <p:spPr>
          <a:xfrm>
            <a:off x="3859682" y="3794760"/>
            <a:ext cx="1805026"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이름</a:t>
            </a:r>
            <a:endParaRPr lang="en-US" sz="1200" dirty="0"/>
          </a:p>
        </p:txBody>
      </p:sp>
      <p:sp>
        <p:nvSpPr>
          <p:cNvPr id="23" name="Shape 21"/>
          <p:cNvSpPr/>
          <p:nvPr/>
        </p:nvSpPr>
        <p:spPr>
          <a:xfrm>
            <a:off x="713232" y="4197096"/>
            <a:ext cx="1012241" cy="329184"/>
          </a:xfrm>
          <a:prstGeom prst="rect">
            <a:avLst/>
          </a:prstGeom>
          <a:solidFill>
            <a:srgbClr val="FFFFFF"/>
          </a:solidFill>
          <a:ln w="9525">
            <a:solidFill>
              <a:srgbClr val="E0E3E7"/>
            </a:solidFill>
            <a:prstDash val="solid"/>
          </a:ln>
        </p:spPr>
      </p:sp>
      <p:sp>
        <p:nvSpPr>
          <p:cNvPr id="24" name="Text 22"/>
          <p:cNvSpPr/>
          <p:nvPr/>
        </p:nvSpPr>
        <p:spPr>
          <a:xfrm>
            <a:off x="822960" y="4197096"/>
            <a:ext cx="792785" cy="329184"/>
          </a:xfrm>
          <a:prstGeom prst="rect">
            <a:avLst/>
          </a:prstGeom>
          <a:noFill/>
          <a:ln/>
        </p:spPr>
        <p:txBody>
          <a:bodyPr wrap="square" lIns="0" tIns="0" rIns="0" bIns="0" rtlCol="0" anchor="ctr"/>
          <a:lstStyle/>
          <a:p>
            <a:pPr indent="0" marL="0">
              <a:buNone/>
            </a:pPr>
            <a:r>
              <a:rPr lang="en-US" sz="1200" dirty="0">
                <a:solidFill>
                  <a:srgbClr val="34373D"/>
                </a:solidFill>
                <a:latin typeface="IBM Plex Mono" pitchFamily="34" charset="0"/>
                <a:ea typeface="IBM Plex Mono" pitchFamily="34" charset="-122"/>
                <a:cs typeface="IBM Plex Mono" pitchFamily="34" charset="-120"/>
              </a:rPr>
              <a:t>2</a:t>
            </a:r>
            <a:endParaRPr lang="en-US" sz="1200" dirty="0"/>
          </a:p>
        </p:txBody>
      </p:sp>
      <p:sp>
        <p:nvSpPr>
          <p:cNvPr id="25" name="Shape 23"/>
          <p:cNvSpPr/>
          <p:nvPr/>
        </p:nvSpPr>
        <p:spPr>
          <a:xfrm>
            <a:off x="1725473" y="4197096"/>
            <a:ext cx="1012241" cy="329184"/>
          </a:xfrm>
          <a:prstGeom prst="rect">
            <a:avLst/>
          </a:prstGeom>
          <a:solidFill>
            <a:srgbClr val="FFFFFF"/>
          </a:solidFill>
          <a:ln w="9525">
            <a:solidFill>
              <a:srgbClr val="E0E3E7"/>
            </a:solidFill>
            <a:prstDash val="solid"/>
          </a:ln>
        </p:spPr>
      </p:sp>
      <p:sp>
        <p:nvSpPr>
          <p:cNvPr id="26" name="Text 24"/>
          <p:cNvSpPr/>
          <p:nvPr/>
        </p:nvSpPr>
        <p:spPr>
          <a:xfrm>
            <a:off x="1835201" y="4197096"/>
            <a:ext cx="792785" cy="329184"/>
          </a:xfrm>
          <a:prstGeom prst="rect">
            <a:avLst/>
          </a:prstGeom>
          <a:noFill/>
          <a:ln/>
        </p:spPr>
        <p:txBody>
          <a:bodyPr wrap="square" lIns="0" tIns="0" rIns="0" bIns="0" rtlCol="0" anchor="ctr"/>
          <a:lstStyle/>
          <a:p>
            <a:pPr indent="0" marL="0">
              <a:buNone/>
            </a:pPr>
            <a:r>
              <a:rPr lang="en-US" sz="1200" dirty="0">
                <a:solidFill>
                  <a:srgbClr val="34373D"/>
                </a:solidFill>
                <a:latin typeface="IBM Plex Mono" pitchFamily="34" charset="0"/>
                <a:ea typeface="IBM Plex Mono" pitchFamily="34" charset="-122"/>
                <a:cs typeface="IBM Plex Mono" pitchFamily="34" charset="-120"/>
              </a:rPr>
              <a:t>3</a:t>
            </a:r>
            <a:endParaRPr lang="en-US" sz="1200" dirty="0"/>
          </a:p>
        </p:txBody>
      </p:sp>
      <p:sp>
        <p:nvSpPr>
          <p:cNvPr id="27" name="Shape 25"/>
          <p:cNvSpPr/>
          <p:nvPr/>
        </p:nvSpPr>
        <p:spPr>
          <a:xfrm>
            <a:off x="2737714" y="4197096"/>
            <a:ext cx="1012241" cy="329184"/>
          </a:xfrm>
          <a:prstGeom prst="rect">
            <a:avLst/>
          </a:prstGeom>
          <a:solidFill>
            <a:srgbClr val="FFFFFF"/>
          </a:solidFill>
          <a:ln w="9525">
            <a:solidFill>
              <a:srgbClr val="E0E3E7"/>
            </a:solidFill>
            <a:prstDash val="solid"/>
          </a:ln>
        </p:spPr>
      </p:sp>
      <p:sp>
        <p:nvSpPr>
          <p:cNvPr id="28" name="Text 26"/>
          <p:cNvSpPr/>
          <p:nvPr/>
        </p:nvSpPr>
        <p:spPr>
          <a:xfrm>
            <a:off x="2847442" y="4197096"/>
            <a:ext cx="792785" cy="329184"/>
          </a:xfrm>
          <a:prstGeom prst="rect">
            <a:avLst/>
          </a:prstGeom>
          <a:noFill/>
          <a:ln/>
        </p:spPr>
        <p:txBody>
          <a:bodyPr wrap="square" lIns="0" tIns="0" rIns="0" bIns="0" rtlCol="0" anchor="ctr"/>
          <a:lstStyle/>
          <a:p>
            <a:pPr indent="0" marL="0">
              <a:buNone/>
            </a:pPr>
            <a:r>
              <a:rPr lang="en-US" sz="1200" dirty="0">
                <a:solidFill>
                  <a:srgbClr val="34373D"/>
                </a:solidFill>
                <a:latin typeface="IBM Plex Mono" pitchFamily="34" charset="0"/>
                <a:ea typeface="IBM Plex Mono" pitchFamily="34" charset="-122"/>
                <a:cs typeface="IBM Plex Mono" pitchFamily="34" charset="-120"/>
              </a:rPr>
              <a:t>1</a:t>
            </a:r>
            <a:endParaRPr lang="en-US" sz="1200" dirty="0"/>
          </a:p>
        </p:txBody>
      </p:sp>
      <p:sp>
        <p:nvSpPr>
          <p:cNvPr id="29" name="Shape 27"/>
          <p:cNvSpPr/>
          <p:nvPr/>
        </p:nvSpPr>
        <p:spPr>
          <a:xfrm>
            <a:off x="3749954" y="4197096"/>
            <a:ext cx="2024482" cy="329184"/>
          </a:xfrm>
          <a:prstGeom prst="rect">
            <a:avLst/>
          </a:prstGeom>
          <a:solidFill>
            <a:srgbClr val="FFFFFF"/>
          </a:solidFill>
          <a:ln w="9525">
            <a:solidFill>
              <a:srgbClr val="E0E3E7"/>
            </a:solidFill>
            <a:prstDash val="solid"/>
          </a:ln>
        </p:spPr>
      </p:sp>
      <p:sp>
        <p:nvSpPr>
          <p:cNvPr id="30" name="Text 28"/>
          <p:cNvSpPr/>
          <p:nvPr/>
        </p:nvSpPr>
        <p:spPr>
          <a:xfrm>
            <a:off x="3859682" y="4197096"/>
            <a:ext cx="1805026" cy="329184"/>
          </a:xfrm>
          <a:prstGeom prst="rect">
            <a:avLst/>
          </a:prstGeom>
          <a:noFill/>
          <a:ln/>
        </p:spPr>
        <p:txBody>
          <a:bodyPr wrap="square" lIns="0" tIns="0" rIns="0" bIns="0" rtlCol="0" anchor="ctr"/>
          <a:lstStyle/>
          <a:p>
            <a:pPr indent="0" marL="0">
              <a:buNone/>
            </a:pPr>
            <a:r>
              <a:rPr lang="en-US" sz="1200" dirty="0">
                <a:solidFill>
                  <a:srgbClr val="34373D"/>
                </a:solidFill>
                <a:latin typeface="IBM Plex Sans KR" pitchFamily="34" charset="0"/>
                <a:ea typeface="IBM Plex Sans KR" pitchFamily="34" charset="-122"/>
                <a:cs typeface="IBM Plex Sans KR" pitchFamily="34" charset="-120"/>
              </a:rPr>
              <a:t>김민준</a:t>
            </a:r>
            <a:endParaRPr lang="en-US" sz="1200" dirty="0"/>
          </a:p>
        </p:txBody>
      </p:sp>
      <p:sp>
        <p:nvSpPr>
          <p:cNvPr id="31" name="Shape 29"/>
          <p:cNvSpPr/>
          <p:nvPr/>
        </p:nvSpPr>
        <p:spPr>
          <a:xfrm>
            <a:off x="713232" y="4526280"/>
            <a:ext cx="1012241" cy="329184"/>
          </a:xfrm>
          <a:prstGeom prst="rect">
            <a:avLst/>
          </a:prstGeom>
          <a:solidFill>
            <a:srgbClr val="FFFFFF"/>
          </a:solidFill>
          <a:ln w="9525">
            <a:solidFill>
              <a:srgbClr val="E0E3E7"/>
            </a:solidFill>
            <a:prstDash val="solid"/>
          </a:ln>
        </p:spPr>
      </p:sp>
      <p:sp>
        <p:nvSpPr>
          <p:cNvPr id="32" name="Text 30"/>
          <p:cNvSpPr/>
          <p:nvPr/>
        </p:nvSpPr>
        <p:spPr>
          <a:xfrm>
            <a:off x="822960" y="4526280"/>
            <a:ext cx="792785" cy="329184"/>
          </a:xfrm>
          <a:prstGeom prst="rect">
            <a:avLst/>
          </a:prstGeom>
          <a:noFill/>
          <a:ln/>
        </p:spPr>
        <p:txBody>
          <a:bodyPr wrap="square" lIns="0" tIns="0" rIns="0" bIns="0" rtlCol="0" anchor="ctr"/>
          <a:lstStyle/>
          <a:p>
            <a:pPr indent="0" marL="0">
              <a:buNone/>
            </a:pPr>
            <a:r>
              <a:rPr lang="en-US" sz="1200" dirty="0">
                <a:solidFill>
                  <a:srgbClr val="34373D"/>
                </a:solidFill>
                <a:latin typeface="IBM Plex Mono" pitchFamily="34" charset="0"/>
                <a:ea typeface="IBM Plex Mono" pitchFamily="34" charset="-122"/>
                <a:cs typeface="IBM Plex Mono" pitchFamily="34" charset="-120"/>
              </a:rPr>
              <a:t>2</a:t>
            </a:r>
            <a:endParaRPr lang="en-US" sz="1200" dirty="0"/>
          </a:p>
        </p:txBody>
      </p:sp>
      <p:sp>
        <p:nvSpPr>
          <p:cNvPr id="33" name="Shape 31"/>
          <p:cNvSpPr/>
          <p:nvPr/>
        </p:nvSpPr>
        <p:spPr>
          <a:xfrm>
            <a:off x="1725473" y="4526280"/>
            <a:ext cx="1012241" cy="329184"/>
          </a:xfrm>
          <a:prstGeom prst="rect">
            <a:avLst/>
          </a:prstGeom>
          <a:solidFill>
            <a:srgbClr val="FFFFFF"/>
          </a:solidFill>
          <a:ln w="9525">
            <a:solidFill>
              <a:srgbClr val="E0E3E7"/>
            </a:solidFill>
            <a:prstDash val="solid"/>
          </a:ln>
        </p:spPr>
      </p:sp>
      <p:sp>
        <p:nvSpPr>
          <p:cNvPr id="34" name="Text 32"/>
          <p:cNvSpPr/>
          <p:nvPr/>
        </p:nvSpPr>
        <p:spPr>
          <a:xfrm>
            <a:off x="1835201" y="4526280"/>
            <a:ext cx="792785" cy="329184"/>
          </a:xfrm>
          <a:prstGeom prst="rect">
            <a:avLst/>
          </a:prstGeom>
          <a:noFill/>
          <a:ln/>
        </p:spPr>
        <p:txBody>
          <a:bodyPr wrap="square" lIns="0" tIns="0" rIns="0" bIns="0" rtlCol="0" anchor="ctr"/>
          <a:lstStyle/>
          <a:p>
            <a:pPr indent="0" marL="0">
              <a:buNone/>
            </a:pPr>
            <a:r>
              <a:rPr lang="en-US" sz="1200" dirty="0">
                <a:solidFill>
                  <a:srgbClr val="34373D"/>
                </a:solidFill>
                <a:latin typeface="IBM Plex Mono" pitchFamily="34" charset="0"/>
                <a:ea typeface="IBM Plex Mono" pitchFamily="34" charset="-122"/>
                <a:cs typeface="IBM Plex Mono" pitchFamily="34" charset="-120"/>
              </a:rPr>
              <a:t>3</a:t>
            </a:r>
            <a:endParaRPr lang="en-US" sz="1200" dirty="0"/>
          </a:p>
        </p:txBody>
      </p:sp>
      <p:sp>
        <p:nvSpPr>
          <p:cNvPr id="35" name="Shape 33"/>
          <p:cNvSpPr/>
          <p:nvPr/>
        </p:nvSpPr>
        <p:spPr>
          <a:xfrm>
            <a:off x="2737714" y="4526280"/>
            <a:ext cx="1012241" cy="329184"/>
          </a:xfrm>
          <a:prstGeom prst="rect">
            <a:avLst/>
          </a:prstGeom>
          <a:solidFill>
            <a:srgbClr val="FFFFFF"/>
          </a:solidFill>
          <a:ln w="9525">
            <a:solidFill>
              <a:srgbClr val="E0E3E7"/>
            </a:solidFill>
            <a:prstDash val="solid"/>
          </a:ln>
        </p:spPr>
      </p:sp>
      <p:sp>
        <p:nvSpPr>
          <p:cNvPr id="36" name="Text 34"/>
          <p:cNvSpPr/>
          <p:nvPr/>
        </p:nvSpPr>
        <p:spPr>
          <a:xfrm>
            <a:off x="2847442" y="4526280"/>
            <a:ext cx="792785" cy="329184"/>
          </a:xfrm>
          <a:prstGeom prst="rect">
            <a:avLst/>
          </a:prstGeom>
          <a:noFill/>
          <a:ln/>
        </p:spPr>
        <p:txBody>
          <a:bodyPr wrap="square" lIns="0" tIns="0" rIns="0" bIns="0" rtlCol="0" anchor="ctr"/>
          <a:lstStyle/>
          <a:p>
            <a:pPr indent="0" marL="0">
              <a:buNone/>
            </a:pPr>
            <a:r>
              <a:rPr lang="en-US" sz="1200" dirty="0">
                <a:solidFill>
                  <a:srgbClr val="34373D"/>
                </a:solidFill>
                <a:latin typeface="IBM Plex Mono" pitchFamily="34" charset="0"/>
                <a:ea typeface="IBM Plex Mono" pitchFamily="34" charset="-122"/>
                <a:cs typeface="IBM Plex Mono" pitchFamily="34" charset="-120"/>
              </a:rPr>
              <a:t>2</a:t>
            </a:r>
            <a:endParaRPr lang="en-US" sz="1200" dirty="0"/>
          </a:p>
        </p:txBody>
      </p:sp>
      <p:sp>
        <p:nvSpPr>
          <p:cNvPr id="37" name="Shape 35"/>
          <p:cNvSpPr/>
          <p:nvPr/>
        </p:nvSpPr>
        <p:spPr>
          <a:xfrm>
            <a:off x="3749954" y="4526280"/>
            <a:ext cx="2024482" cy="329184"/>
          </a:xfrm>
          <a:prstGeom prst="rect">
            <a:avLst/>
          </a:prstGeom>
          <a:solidFill>
            <a:srgbClr val="FFFFFF"/>
          </a:solidFill>
          <a:ln w="9525">
            <a:solidFill>
              <a:srgbClr val="E0E3E7"/>
            </a:solidFill>
            <a:prstDash val="solid"/>
          </a:ln>
        </p:spPr>
      </p:sp>
      <p:sp>
        <p:nvSpPr>
          <p:cNvPr id="38" name="Text 36"/>
          <p:cNvSpPr/>
          <p:nvPr/>
        </p:nvSpPr>
        <p:spPr>
          <a:xfrm>
            <a:off x="3859682" y="4526280"/>
            <a:ext cx="1805026" cy="329184"/>
          </a:xfrm>
          <a:prstGeom prst="rect">
            <a:avLst/>
          </a:prstGeom>
          <a:noFill/>
          <a:ln/>
        </p:spPr>
        <p:txBody>
          <a:bodyPr wrap="square" lIns="0" tIns="0" rIns="0" bIns="0" rtlCol="0" anchor="ctr"/>
          <a:lstStyle/>
          <a:p>
            <a:pPr indent="0" marL="0">
              <a:buNone/>
            </a:pPr>
            <a:r>
              <a:rPr lang="en-US" sz="1200" dirty="0">
                <a:solidFill>
                  <a:srgbClr val="34373D"/>
                </a:solidFill>
                <a:latin typeface="IBM Plex Sans KR" pitchFamily="34" charset="0"/>
                <a:ea typeface="IBM Plex Sans KR" pitchFamily="34" charset="-122"/>
                <a:cs typeface="IBM Plex Sans KR" pitchFamily="34" charset="-120"/>
              </a:rPr>
              <a:t>이서연</a:t>
            </a:r>
            <a:endParaRPr lang="en-US" sz="1200" dirty="0"/>
          </a:p>
        </p:txBody>
      </p:sp>
      <p:sp>
        <p:nvSpPr>
          <p:cNvPr id="39" name="Shape 37"/>
          <p:cNvSpPr/>
          <p:nvPr/>
        </p:nvSpPr>
        <p:spPr>
          <a:xfrm>
            <a:off x="6231636" y="2331720"/>
            <a:ext cx="5426964" cy="2743200"/>
          </a:xfrm>
          <a:prstGeom prst="roundRect">
            <a:avLst>
              <a:gd name="adj" fmla="val 1833"/>
            </a:avLst>
          </a:prstGeom>
          <a:solidFill>
            <a:srgbClr val="F1F2F4"/>
          </a:solidFill>
          <a:ln w="12700">
            <a:solidFill>
              <a:srgbClr val="E0E3E7"/>
            </a:solidFill>
            <a:prstDash val="solid"/>
          </a:ln>
        </p:spPr>
      </p:sp>
      <p:sp>
        <p:nvSpPr>
          <p:cNvPr id="40" name="Text 38"/>
          <p:cNvSpPr/>
          <p:nvPr/>
        </p:nvSpPr>
        <p:spPr>
          <a:xfrm>
            <a:off x="6414516" y="2496312"/>
            <a:ext cx="5061204"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NoSQL · 표가 아닌 데이터베이스</a:t>
            </a:r>
            <a:endParaRPr lang="en-US" sz="1050" dirty="0"/>
          </a:p>
        </p:txBody>
      </p:sp>
      <p:sp>
        <p:nvSpPr>
          <p:cNvPr id="41" name="Text 39"/>
          <p:cNvSpPr/>
          <p:nvPr/>
        </p:nvSpPr>
        <p:spPr>
          <a:xfrm>
            <a:off x="6414516" y="2788920"/>
            <a:ext cx="506120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RDBMS가 아닌 것을 묶어 부른다</a:t>
            </a:r>
            <a:endParaRPr lang="en-US" sz="1650" dirty="0"/>
          </a:p>
        </p:txBody>
      </p:sp>
      <p:sp>
        <p:nvSpPr>
          <p:cNvPr id="42" name="Text 40"/>
          <p:cNvSpPr/>
          <p:nvPr/>
        </p:nvSpPr>
        <p:spPr>
          <a:xfrm>
            <a:off x="6414516" y="3282696"/>
            <a:ext cx="5061204" cy="1645920"/>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문서 · 「키 : 값」 · 그래프 등 여러 모양 · 쓰임에 따라 고른다</a:t>
            </a:r>
            <a:endParaRPr lang="en-US" sz="1350" dirty="0"/>
          </a:p>
        </p:txBody>
      </p:sp>
      <p:sp>
        <p:nvSpPr>
          <p:cNvPr id="43" name="Shape 41"/>
          <p:cNvSpPr/>
          <p:nvPr/>
        </p:nvSpPr>
        <p:spPr>
          <a:xfrm>
            <a:off x="6414516" y="3794760"/>
            <a:ext cx="5061204" cy="1051560"/>
          </a:xfrm>
          <a:prstGeom prst="roundRect">
            <a:avLst>
              <a:gd name="adj" fmla="val 4348"/>
            </a:avLst>
          </a:prstGeom>
          <a:solidFill>
            <a:srgbClr val="24272C"/>
          </a:solidFill>
          <a:ln/>
        </p:spPr>
      </p:sp>
      <p:sp>
        <p:nvSpPr>
          <p:cNvPr id="44" name="Text 42"/>
          <p:cNvSpPr/>
          <p:nvPr/>
        </p:nvSpPr>
        <p:spPr>
          <a:xfrm>
            <a:off x="6652260" y="3977640"/>
            <a:ext cx="4585716" cy="685800"/>
          </a:xfrm>
          <a:prstGeom prst="rect">
            <a:avLst/>
          </a:prstGeom>
          <a:noFill/>
          <a:ln/>
        </p:spPr>
        <p:txBody>
          <a:bodyPr wrap="square" lIns="0" tIns="0" rIns="0" bIns="0" rtlCol="0" anchor="t"/>
          <a:lstStyle/>
          <a:p>
            <a:pPr indent="0" marL="0">
              <a:lnSpc>
                <a:spcPts val="2210"/>
              </a:lnSpc>
              <a:buNone/>
            </a:pPr>
            <a:r>
              <a:rPr lang="en-US" sz="1300" b="1" dirty="0">
                <a:solidFill>
                  <a:srgbClr val="E8EAED"/>
                </a:solidFill>
                <a:latin typeface="IBM Plex Mono" pitchFamily="34" charset="0"/>
                <a:ea typeface="IBM Plex Mono" pitchFamily="34" charset="-122"/>
                <a:cs typeface="IBM Plex Mono" pitchFamily="34" charset="-120"/>
              </a:rPr>
              <a:t>{ "grade": 2, "class": 3,</a:t>
            </a:r>
            <a:endParaRPr lang="en-US" sz="1300" dirty="0"/>
          </a:p>
          <a:p>
            <a:pPr indent="0" marL="0">
              <a:lnSpc>
                <a:spcPts val="2210"/>
              </a:lnSpc>
              <a:buNone/>
            </a:pPr>
            <a:r>
              <a:rPr lang="en-US" sz="1300" b="1" dirty="0">
                <a:solidFill>
                  <a:srgbClr val="E8EAED"/>
                </a:solidFill>
                <a:latin typeface="IBM Plex Mono" pitchFamily="34" charset="0"/>
                <a:ea typeface="IBM Plex Mono" pitchFamily="34" charset="-122"/>
                <a:cs typeface="IBM Plex Mono" pitchFamily="34" charset="-120"/>
              </a:rPr>
              <a:t>  "no": 1, "scores": [85, 92] }</a:t>
            </a:r>
            <a:endParaRPr lang="en-US" sz="1300" dirty="0"/>
          </a:p>
        </p:txBody>
      </p:sp>
      <p:sp>
        <p:nvSpPr>
          <p:cNvPr id="45" name="Shape 43"/>
          <p:cNvSpPr/>
          <p:nvPr/>
        </p:nvSpPr>
        <p:spPr>
          <a:xfrm>
            <a:off x="530352" y="5349240"/>
            <a:ext cx="11128248" cy="512064"/>
          </a:xfrm>
          <a:prstGeom prst="roundRect">
            <a:avLst>
              <a:gd name="adj" fmla="val 39286"/>
            </a:avLst>
          </a:prstGeom>
          <a:solidFill>
            <a:srgbClr val="FF5C00"/>
          </a:solidFill>
          <a:ln w="12700">
            <a:solidFill>
              <a:srgbClr val="FF5C00"/>
            </a:solidFill>
            <a:prstDash val="solid"/>
          </a:ln>
        </p:spPr>
      </p:sp>
      <p:sp>
        <p:nvSpPr>
          <p:cNvPr id="46" name="Text 44"/>
          <p:cNvSpPr/>
          <p:nvPr/>
        </p:nvSpPr>
        <p:spPr>
          <a:xfrm>
            <a:off x="731520" y="5349240"/>
            <a:ext cx="10725912" cy="512064"/>
          </a:xfrm>
          <a:prstGeom prst="rect">
            <a:avLst/>
          </a:prstGeom>
          <a:noFill/>
          <a:ln/>
        </p:spPr>
        <p:txBody>
          <a:bodyPr wrap="square" lIns="0" tIns="0" rIns="0" bIns="0" rtlCol="0" anchor="ctr"/>
          <a:lstStyle/>
          <a:p>
            <a:pPr algn="ctr" indent="0" marL="0">
              <a:buNone/>
            </a:pPr>
            <a:r>
              <a:rPr lang="en-US" sz="1450" b="1" dirty="0">
                <a:solidFill>
                  <a:srgbClr val="FFFFFF"/>
                </a:solidFill>
                <a:latin typeface="IBM Plex Sans KR" pitchFamily="34" charset="0"/>
                <a:ea typeface="IBM Plex Sans KR" pitchFamily="34" charset="-122"/>
                <a:cs typeface="IBM Plex Sans KR" pitchFamily="34" charset="-120"/>
              </a:rPr>
              <a:t>이 수업은 RDBMS · 「관계형」이라는 이름의 뜻은 표를 이어 본 뒤에 다시 본다</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RDBMS의 표는 엑셀 성적표와 닮았다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04</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7쪽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07</a:t>
            </a:r>
            <a:endParaRPr lang="en-US" sz="900" dirty="0"/>
          </a:p>
        </p:txBody>
      </p:sp>
      <p:sp>
        <p:nvSpPr>
          <p:cNvPr id="10" name="Text 8"/>
          <p:cNvSpPr/>
          <p:nvPr/>
        </p:nvSpPr>
        <p:spPr>
          <a:xfrm>
            <a:off x="1627632" y="1783080"/>
            <a:ext cx="4572000"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엑셀로 만든 성적표</a:t>
            </a:r>
            <a:endParaRPr lang="en-US" sz="1300" dirty="0"/>
          </a:p>
        </p:txBody>
      </p:sp>
      <p:sp>
        <p:nvSpPr>
          <p:cNvPr id="11" name="Shape 9"/>
          <p:cNvSpPr/>
          <p:nvPr/>
        </p:nvSpPr>
        <p:spPr>
          <a:xfrm>
            <a:off x="1627632" y="2148840"/>
            <a:ext cx="640080" cy="457200"/>
          </a:xfrm>
          <a:prstGeom prst="rect">
            <a:avLst/>
          </a:prstGeom>
          <a:solidFill>
            <a:srgbClr val="F1F2F4"/>
          </a:solidFill>
          <a:ln w="9525">
            <a:solidFill>
              <a:srgbClr val="C9CDD2"/>
            </a:solidFill>
            <a:prstDash val="solid"/>
          </a:ln>
        </p:spPr>
      </p:sp>
      <p:sp>
        <p:nvSpPr>
          <p:cNvPr id="12" name="Text 10"/>
          <p:cNvSpPr/>
          <p:nvPr/>
        </p:nvSpPr>
        <p:spPr>
          <a:xfrm>
            <a:off x="1627632" y="2148840"/>
            <a:ext cx="640080" cy="457200"/>
          </a:xfrm>
          <a:prstGeom prst="rect">
            <a:avLst/>
          </a:prstGeom>
          <a:noFill/>
          <a:ln/>
        </p:spPr>
        <p:txBody>
          <a:bodyPr wrap="square" lIns="0" tIns="0" rIns="0" bIns="0" rtlCol="0" anchor="ctr"/>
          <a:lstStyle/>
          <a:p>
            <a:pPr algn="ctr" indent="0" marL="0">
              <a:buNone/>
            </a:pPr>
            <a:endParaRPr lang="en-US" sz="1400" dirty="0"/>
          </a:p>
        </p:txBody>
      </p:sp>
      <p:sp>
        <p:nvSpPr>
          <p:cNvPr id="13" name="Shape 11"/>
          <p:cNvSpPr/>
          <p:nvPr/>
        </p:nvSpPr>
        <p:spPr>
          <a:xfrm>
            <a:off x="2267712" y="2148840"/>
            <a:ext cx="2377440" cy="457200"/>
          </a:xfrm>
          <a:prstGeom prst="rect">
            <a:avLst/>
          </a:prstGeom>
          <a:solidFill>
            <a:srgbClr val="F1F2F4"/>
          </a:solidFill>
          <a:ln w="9525">
            <a:solidFill>
              <a:srgbClr val="C9CDD2"/>
            </a:solidFill>
            <a:prstDash val="solid"/>
          </a:ln>
        </p:spPr>
      </p:sp>
      <p:sp>
        <p:nvSpPr>
          <p:cNvPr id="14" name="Text 12"/>
          <p:cNvSpPr/>
          <p:nvPr/>
        </p:nvSpPr>
        <p:spPr>
          <a:xfrm>
            <a:off x="2267712" y="2148840"/>
            <a:ext cx="2377440" cy="457200"/>
          </a:xfrm>
          <a:prstGeom prst="rect">
            <a:avLst/>
          </a:prstGeom>
          <a:noFill/>
          <a:ln/>
        </p:spPr>
        <p:txBody>
          <a:bodyPr wrap="square" lIns="0" tIns="0" rIns="0" bIns="0" rtlCol="0" anchor="ctr"/>
          <a:lstStyle/>
          <a:p>
            <a:pPr algn="ctr" indent="0" marL="0">
              <a:buNone/>
            </a:pPr>
            <a:r>
              <a:rPr lang="en-US" sz="1400" dirty="0">
                <a:solidFill>
                  <a:srgbClr val="6C7078"/>
                </a:solidFill>
                <a:latin typeface="IBM Plex Sans KR" pitchFamily="34" charset="0"/>
                <a:ea typeface="IBM Plex Sans KR" pitchFamily="34" charset="-122"/>
                <a:cs typeface="IBM Plex Sans KR" pitchFamily="34" charset="-120"/>
              </a:rPr>
              <a:t>A</a:t>
            </a:r>
            <a:endParaRPr lang="en-US" sz="1400" dirty="0"/>
          </a:p>
        </p:txBody>
      </p:sp>
      <p:sp>
        <p:nvSpPr>
          <p:cNvPr id="15" name="Shape 13"/>
          <p:cNvSpPr/>
          <p:nvPr/>
        </p:nvSpPr>
        <p:spPr>
          <a:xfrm>
            <a:off x="4645152" y="2148840"/>
            <a:ext cx="1828800" cy="457200"/>
          </a:xfrm>
          <a:prstGeom prst="rect">
            <a:avLst/>
          </a:prstGeom>
          <a:solidFill>
            <a:srgbClr val="F1F2F4"/>
          </a:solidFill>
          <a:ln w="9525">
            <a:solidFill>
              <a:srgbClr val="C9CDD2"/>
            </a:solidFill>
            <a:prstDash val="solid"/>
          </a:ln>
        </p:spPr>
      </p:sp>
      <p:sp>
        <p:nvSpPr>
          <p:cNvPr id="16" name="Text 14"/>
          <p:cNvSpPr/>
          <p:nvPr/>
        </p:nvSpPr>
        <p:spPr>
          <a:xfrm>
            <a:off x="4645152" y="2148840"/>
            <a:ext cx="1828800" cy="457200"/>
          </a:xfrm>
          <a:prstGeom prst="rect">
            <a:avLst/>
          </a:prstGeom>
          <a:noFill/>
          <a:ln/>
        </p:spPr>
        <p:txBody>
          <a:bodyPr wrap="square" lIns="0" tIns="0" rIns="0" bIns="0" rtlCol="0" anchor="ctr"/>
          <a:lstStyle/>
          <a:p>
            <a:pPr algn="ctr" indent="0" marL="0">
              <a:buNone/>
            </a:pPr>
            <a:r>
              <a:rPr lang="en-US" sz="1400" dirty="0">
                <a:solidFill>
                  <a:srgbClr val="6C7078"/>
                </a:solidFill>
                <a:latin typeface="IBM Plex Sans KR" pitchFamily="34" charset="0"/>
                <a:ea typeface="IBM Plex Sans KR" pitchFamily="34" charset="-122"/>
                <a:cs typeface="IBM Plex Sans KR" pitchFamily="34" charset="-120"/>
              </a:rPr>
              <a:t>B</a:t>
            </a:r>
            <a:endParaRPr lang="en-US" sz="1400" dirty="0"/>
          </a:p>
        </p:txBody>
      </p:sp>
      <p:sp>
        <p:nvSpPr>
          <p:cNvPr id="17" name="Shape 15"/>
          <p:cNvSpPr/>
          <p:nvPr/>
        </p:nvSpPr>
        <p:spPr>
          <a:xfrm>
            <a:off x="6473952" y="2148840"/>
            <a:ext cx="1828800" cy="457200"/>
          </a:xfrm>
          <a:prstGeom prst="rect">
            <a:avLst/>
          </a:prstGeom>
          <a:solidFill>
            <a:srgbClr val="9DBEF0"/>
          </a:solidFill>
          <a:ln w="9525">
            <a:solidFill>
              <a:srgbClr val="C9CDD2"/>
            </a:solidFill>
            <a:prstDash val="solid"/>
          </a:ln>
        </p:spPr>
      </p:sp>
      <p:sp>
        <p:nvSpPr>
          <p:cNvPr id="18" name="Text 16"/>
          <p:cNvSpPr/>
          <p:nvPr/>
        </p:nvSpPr>
        <p:spPr>
          <a:xfrm>
            <a:off x="6473952" y="2148840"/>
            <a:ext cx="1828800" cy="457200"/>
          </a:xfrm>
          <a:prstGeom prst="rect">
            <a:avLst/>
          </a:prstGeom>
          <a:noFill/>
          <a:ln/>
        </p:spPr>
        <p:txBody>
          <a:bodyPr wrap="square" lIns="0" tIns="0" rIns="0" bIns="0" rtlCol="0" anchor="ctr"/>
          <a:lstStyle/>
          <a:p>
            <a:pPr algn="ctr" indent="0" marL="0">
              <a:buNone/>
            </a:pPr>
            <a:r>
              <a:rPr lang="en-US" sz="1400" dirty="0">
                <a:solidFill>
                  <a:srgbClr val="6C7078"/>
                </a:solidFill>
                <a:latin typeface="IBM Plex Sans KR" pitchFamily="34" charset="0"/>
                <a:ea typeface="IBM Plex Sans KR" pitchFamily="34" charset="-122"/>
                <a:cs typeface="IBM Plex Sans KR" pitchFamily="34" charset="-120"/>
              </a:rPr>
              <a:t>C</a:t>
            </a:r>
            <a:endParaRPr lang="en-US" sz="1400" dirty="0"/>
          </a:p>
        </p:txBody>
      </p:sp>
      <p:sp>
        <p:nvSpPr>
          <p:cNvPr id="19" name="Shape 17"/>
          <p:cNvSpPr/>
          <p:nvPr/>
        </p:nvSpPr>
        <p:spPr>
          <a:xfrm>
            <a:off x="8302752" y="2148840"/>
            <a:ext cx="1828800" cy="457200"/>
          </a:xfrm>
          <a:prstGeom prst="rect">
            <a:avLst/>
          </a:prstGeom>
          <a:solidFill>
            <a:srgbClr val="F1F2F4"/>
          </a:solidFill>
          <a:ln w="9525">
            <a:solidFill>
              <a:srgbClr val="C9CDD2"/>
            </a:solidFill>
            <a:prstDash val="solid"/>
          </a:ln>
        </p:spPr>
      </p:sp>
      <p:sp>
        <p:nvSpPr>
          <p:cNvPr id="20" name="Text 18"/>
          <p:cNvSpPr/>
          <p:nvPr/>
        </p:nvSpPr>
        <p:spPr>
          <a:xfrm>
            <a:off x="8302752" y="2148840"/>
            <a:ext cx="1828800" cy="457200"/>
          </a:xfrm>
          <a:prstGeom prst="rect">
            <a:avLst/>
          </a:prstGeom>
          <a:noFill/>
          <a:ln/>
        </p:spPr>
        <p:txBody>
          <a:bodyPr wrap="square" lIns="0" tIns="0" rIns="0" bIns="0" rtlCol="0" anchor="ctr"/>
          <a:lstStyle/>
          <a:p>
            <a:pPr algn="ctr" indent="0" marL="0">
              <a:buNone/>
            </a:pPr>
            <a:r>
              <a:rPr lang="en-US" sz="1400" dirty="0">
                <a:solidFill>
                  <a:srgbClr val="6C7078"/>
                </a:solidFill>
                <a:latin typeface="IBM Plex Sans KR" pitchFamily="34" charset="0"/>
                <a:ea typeface="IBM Plex Sans KR" pitchFamily="34" charset="-122"/>
                <a:cs typeface="IBM Plex Sans KR" pitchFamily="34" charset="-120"/>
              </a:rPr>
              <a:t>D</a:t>
            </a:r>
            <a:endParaRPr lang="en-US" sz="1400" dirty="0"/>
          </a:p>
        </p:txBody>
      </p:sp>
      <p:sp>
        <p:nvSpPr>
          <p:cNvPr id="21" name="Shape 19"/>
          <p:cNvSpPr/>
          <p:nvPr/>
        </p:nvSpPr>
        <p:spPr>
          <a:xfrm>
            <a:off x="1627632" y="2606040"/>
            <a:ext cx="640080" cy="457200"/>
          </a:xfrm>
          <a:prstGeom prst="rect">
            <a:avLst/>
          </a:prstGeom>
          <a:solidFill>
            <a:srgbClr val="F1F2F4"/>
          </a:solidFill>
          <a:ln w="9525">
            <a:solidFill>
              <a:srgbClr val="C9CDD2"/>
            </a:solidFill>
            <a:prstDash val="solid"/>
          </a:ln>
        </p:spPr>
      </p:sp>
      <p:sp>
        <p:nvSpPr>
          <p:cNvPr id="22" name="Text 20"/>
          <p:cNvSpPr/>
          <p:nvPr/>
        </p:nvSpPr>
        <p:spPr>
          <a:xfrm>
            <a:off x="1627632" y="2606040"/>
            <a:ext cx="640080" cy="457200"/>
          </a:xfrm>
          <a:prstGeom prst="rect">
            <a:avLst/>
          </a:prstGeom>
          <a:noFill/>
          <a:ln/>
        </p:spPr>
        <p:txBody>
          <a:bodyPr wrap="square" lIns="0" tIns="0" rIns="0" bIns="0" rtlCol="0" anchor="ctr"/>
          <a:lstStyle/>
          <a:p>
            <a:pPr algn="ctr" indent="0" marL="0">
              <a:buNone/>
            </a:pPr>
            <a:r>
              <a:rPr lang="en-US" sz="1400" b="1" dirty="0">
                <a:solidFill>
                  <a:srgbClr val="6C7078"/>
                </a:solidFill>
                <a:latin typeface="IBM Plex Sans KR" pitchFamily="34" charset="0"/>
                <a:ea typeface="IBM Plex Sans KR" pitchFamily="34" charset="-122"/>
                <a:cs typeface="IBM Plex Sans KR" pitchFamily="34" charset="-120"/>
              </a:rPr>
              <a:t>1</a:t>
            </a:r>
            <a:endParaRPr lang="en-US" sz="1400" dirty="0"/>
          </a:p>
        </p:txBody>
      </p:sp>
      <p:sp>
        <p:nvSpPr>
          <p:cNvPr id="23" name="Shape 21"/>
          <p:cNvSpPr/>
          <p:nvPr/>
        </p:nvSpPr>
        <p:spPr>
          <a:xfrm>
            <a:off x="2267712" y="2606040"/>
            <a:ext cx="2377440" cy="457200"/>
          </a:xfrm>
          <a:prstGeom prst="rect">
            <a:avLst/>
          </a:prstGeom>
          <a:solidFill>
            <a:srgbClr val="FFFFFF"/>
          </a:solidFill>
          <a:ln w="9525">
            <a:solidFill>
              <a:srgbClr val="C9CDD2"/>
            </a:solidFill>
            <a:prstDash val="solid"/>
          </a:ln>
        </p:spPr>
      </p:sp>
      <p:sp>
        <p:nvSpPr>
          <p:cNvPr id="24" name="Text 22"/>
          <p:cNvSpPr/>
          <p:nvPr/>
        </p:nvSpPr>
        <p:spPr>
          <a:xfrm>
            <a:off x="2395728" y="2606040"/>
            <a:ext cx="2121408" cy="457200"/>
          </a:xfrm>
          <a:prstGeom prst="rect">
            <a:avLst/>
          </a:prstGeom>
          <a:noFill/>
          <a:ln/>
        </p:spPr>
        <p:txBody>
          <a:bodyPr wrap="square" lIns="0" tIns="0" rIns="0" bIns="0" rtlCol="0" anchor="ctr"/>
          <a:lstStyle/>
          <a:p>
            <a:pPr algn="l" indent="0" marL="0">
              <a:buNone/>
            </a:pPr>
            <a:r>
              <a:rPr lang="en-US" sz="1400" b="1" dirty="0">
                <a:solidFill>
                  <a:srgbClr val="34373D"/>
                </a:solidFill>
                <a:latin typeface="IBM Plex Sans KR" pitchFamily="34" charset="0"/>
                <a:ea typeface="IBM Plex Sans KR" pitchFamily="34" charset="-122"/>
                <a:cs typeface="IBM Plex Sans KR" pitchFamily="34" charset="-120"/>
              </a:rPr>
              <a:t>이름</a:t>
            </a:r>
            <a:endParaRPr lang="en-US" sz="1400" dirty="0"/>
          </a:p>
        </p:txBody>
      </p:sp>
      <p:sp>
        <p:nvSpPr>
          <p:cNvPr id="25" name="Shape 23"/>
          <p:cNvSpPr/>
          <p:nvPr/>
        </p:nvSpPr>
        <p:spPr>
          <a:xfrm>
            <a:off x="4645152" y="2606040"/>
            <a:ext cx="1828800" cy="457200"/>
          </a:xfrm>
          <a:prstGeom prst="rect">
            <a:avLst/>
          </a:prstGeom>
          <a:solidFill>
            <a:srgbClr val="FFFFFF"/>
          </a:solidFill>
          <a:ln w="9525">
            <a:solidFill>
              <a:srgbClr val="C9CDD2"/>
            </a:solidFill>
            <a:prstDash val="solid"/>
          </a:ln>
        </p:spPr>
      </p:sp>
      <p:sp>
        <p:nvSpPr>
          <p:cNvPr id="26" name="Text 24"/>
          <p:cNvSpPr/>
          <p:nvPr/>
        </p:nvSpPr>
        <p:spPr>
          <a:xfrm>
            <a:off x="4773168" y="2606040"/>
            <a:ext cx="1572768" cy="457200"/>
          </a:xfrm>
          <a:prstGeom prst="rect">
            <a:avLst/>
          </a:prstGeom>
          <a:noFill/>
          <a:ln/>
        </p:spPr>
        <p:txBody>
          <a:bodyPr wrap="square" lIns="0" tIns="0" rIns="0" bIns="0" rtlCol="0" anchor="ctr"/>
          <a:lstStyle/>
          <a:p>
            <a:pPr algn="l" indent="0" marL="0">
              <a:buNone/>
            </a:pPr>
            <a:r>
              <a:rPr lang="en-US" sz="1400" b="1" dirty="0">
                <a:solidFill>
                  <a:srgbClr val="34373D"/>
                </a:solidFill>
                <a:latin typeface="IBM Plex Sans KR" pitchFamily="34" charset="0"/>
                <a:ea typeface="IBM Plex Sans KR" pitchFamily="34" charset="-122"/>
                <a:cs typeface="IBM Plex Sans KR" pitchFamily="34" charset="-120"/>
              </a:rPr>
              <a:t>국어</a:t>
            </a:r>
            <a:endParaRPr lang="en-US" sz="1400" dirty="0"/>
          </a:p>
        </p:txBody>
      </p:sp>
      <p:sp>
        <p:nvSpPr>
          <p:cNvPr id="27" name="Shape 25"/>
          <p:cNvSpPr/>
          <p:nvPr/>
        </p:nvSpPr>
        <p:spPr>
          <a:xfrm>
            <a:off x="6473952" y="2606040"/>
            <a:ext cx="1828800" cy="457200"/>
          </a:xfrm>
          <a:prstGeom prst="rect">
            <a:avLst/>
          </a:prstGeom>
          <a:solidFill>
            <a:srgbClr val="EAF2FD"/>
          </a:solidFill>
          <a:ln w="9525">
            <a:solidFill>
              <a:srgbClr val="C9CDD2"/>
            </a:solidFill>
            <a:prstDash val="solid"/>
          </a:ln>
        </p:spPr>
      </p:sp>
      <p:sp>
        <p:nvSpPr>
          <p:cNvPr id="28" name="Text 26"/>
          <p:cNvSpPr/>
          <p:nvPr/>
        </p:nvSpPr>
        <p:spPr>
          <a:xfrm>
            <a:off x="6601968" y="2606040"/>
            <a:ext cx="1572768" cy="457200"/>
          </a:xfrm>
          <a:prstGeom prst="rect">
            <a:avLst/>
          </a:prstGeom>
          <a:noFill/>
          <a:ln/>
        </p:spPr>
        <p:txBody>
          <a:bodyPr wrap="square" lIns="0" tIns="0" rIns="0" bIns="0" rtlCol="0" anchor="ctr"/>
          <a:lstStyle/>
          <a:p>
            <a:pPr algn="l" indent="0" marL="0">
              <a:buNone/>
            </a:pPr>
            <a:r>
              <a:rPr lang="en-US" sz="1400" b="1" dirty="0">
                <a:solidFill>
                  <a:srgbClr val="34373D"/>
                </a:solidFill>
                <a:latin typeface="IBM Plex Sans KR" pitchFamily="34" charset="0"/>
                <a:ea typeface="IBM Plex Sans KR" pitchFamily="34" charset="-122"/>
                <a:cs typeface="IBM Plex Sans KR" pitchFamily="34" charset="-120"/>
              </a:rPr>
              <a:t>수학</a:t>
            </a:r>
            <a:endParaRPr lang="en-US" sz="1400" dirty="0"/>
          </a:p>
        </p:txBody>
      </p:sp>
      <p:sp>
        <p:nvSpPr>
          <p:cNvPr id="29" name="Shape 27"/>
          <p:cNvSpPr/>
          <p:nvPr/>
        </p:nvSpPr>
        <p:spPr>
          <a:xfrm>
            <a:off x="8302752" y="2606040"/>
            <a:ext cx="1828800" cy="457200"/>
          </a:xfrm>
          <a:prstGeom prst="rect">
            <a:avLst/>
          </a:prstGeom>
          <a:solidFill>
            <a:srgbClr val="FFFFFF"/>
          </a:solidFill>
          <a:ln w="9525">
            <a:solidFill>
              <a:srgbClr val="C9CDD2"/>
            </a:solidFill>
            <a:prstDash val="solid"/>
          </a:ln>
        </p:spPr>
      </p:sp>
      <p:sp>
        <p:nvSpPr>
          <p:cNvPr id="30" name="Text 28"/>
          <p:cNvSpPr/>
          <p:nvPr/>
        </p:nvSpPr>
        <p:spPr>
          <a:xfrm>
            <a:off x="8430768" y="2606040"/>
            <a:ext cx="1572768" cy="457200"/>
          </a:xfrm>
          <a:prstGeom prst="rect">
            <a:avLst/>
          </a:prstGeom>
          <a:noFill/>
          <a:ln/>
        </p:spPr>
        <p:txBody>
          <a:bodyPr wrap="square" lIns="0" tIns="0" rIns="0" bIns="0" rtlCol="0" anchor="ctr"/>
          <a:lstStyle/>
          <a:p>
            <a:pPr algn="l" indent="0" marL="0">
              <a:buNone/>
            </a:pPr>
            <a:r>
              <a:rPr lang="en-US" sz="1400" b="1" dirty="0">
                <a:solidFill>
                  <a:srgbClr val="34373D"/>
                </a:solidFill>
                <a:latin typeface="IBM Plex Sans KR" pitchFamily="34" charset="0"/>
                <a:ea typeface="IBM Plex Sans KR" pitchFamily="34" charset="-122"/>
                <a:cs typeface="IBM Plex Sans KR" pitchFamily="34" charset="-120"/>
              </a:rPr>
              <a:t>영어</a:t>
            </a:r>
            <a:endParaRPr lang="en-US" sz="1400" dirty="0"/>
          </a:p>
        </p:txBody>
      </p:sp>
      <p:sp>
        <p:nvSpPr>
          <p:cNvPr id="31" name="Shape 29"/>
          <p:cNvSpPr/>
          <p:nvPr/>
        </p:nvSpPr>
        <p:spPr>
          <a:xfrm>
            <a:off x="1627632" y="3063240"/>
            <a:ext cx="640080" cy="457200"/>
          </a:xfrm>
          <a:prstGeom prst="rect">
            <a:avLst/>
          </a:prstGeom>
          <a:solidFill>
            <a:srgbClr val="F1F2F4"/>
          </a:solidFill>
          <a:ln w="9525">
            <a:solidFill>
              <a:srgbClr val="C9CDD2"/>
            </a:solidFill>
            <a:prstDash val="solid"/>
          </a:ln>
        </p:spPr>
      </p:sp>
      <p:sp>
        <p:nvSpPr>
          <p:cNvPr id="32" name="Text 30"/>
          <p:cNvSpPr/>
          <p:nvPr/>
        </p:nvSpPr>
        <p:spPr>
          <a:xfrm>
            <a:off x="1627632" y="3063240"/>
            <a:ext cx="640080" cy="457200"/>
          </a:xfrm>
          <a:prstGeom prst="rect">
            <a:avLst/>
          </a:prstGeom>
          <a:noFill/>
          <a:ln/>
        </p:spPr>
        <p:txBody>
          <a:bodyPr wrap="square" lIns="0" tIns="0" rIns="0" bIns="0" rtlCol="0" anchor="ctr"/>
          <a:lstStyle/>
          <a:p>
            <a:pPr algn="ctr" indent="0" marL="0">
              <a:buNone/>
            </a:pPr>
            <a:r>
              <a:rPr lang="en-US" sz="1400" dirty="0">
                <a:solidFill>
                  <a:srgbClr val="6C7078"/>
                </a:solidFill>
                <a:latin typeface="IBM Plex Sans KR" pitchFamily="34" charset="0"/>
                <a:ea typeface="IBM Plex Sans KR" pitchFamily="34" charset="-122"/>
                <a:cs typeface="IBM Plex Sans KR" pitchFamily="34" charset="-120"/>
              </a:rPr>
              <a:t>2</a:t>
            </a:r>
            <a:endParaRPr lang="en-US" sz="1400" dirty="0"/>
          </a:p>
        </p:txBody>
      </p:sp>
      <p:sp>
        <p:nvSpPr>
          <p:cNvPr id="33" name="Shape 31"/>
          <p:cNvSpPr/>
          <p:nvPr/>
        </p:nvSpPr>
        <p:spPr>
          <a:xfrm>
            <a:off x="2267712" y="3063240"/>
            <a:ext cx="2377440" cy="457200"/>
          </a:xfrm>
          <a:prstGeom prst="rect">
            <a:avLst/>
          </a:prstGeom>
          <a:solidFill>
            <a:srgbClr val="FFE7D6"/>
          </a:solidFill>
          <a:ln w="9525">
            <a:solidFill>
              <a:srgbClr val="C9CDD2"/>
            </a:solidFill>
            <a:prstDash val="solid"/>
          </a:ln>
        </p:spPr>
      </p:sp>
      <p:sp>
        <p:nvSpPr>
          <p:cNvPr id="34" name="Text 32"/>
          <p:cNvSpPr/>
          <p:nvPr/>
        </p:nvSpPr>
        <p:spPr>
          <a:xfrm>
            <a:off x="2395728" y="3063240"/>
            <a:ext cx="212140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김민준</a:t>
            </a:r>
            <a:endParaRPr lang="en-US" sz="1400" dirty="0"/>
          </a:p>
        </p:txBody>
      </p:sp>
      <p:sp>
        <p:nvSpPr>
          <p:cNvPr id="35" name="Shape 33"/>
          <p:cNvSpPr/>
          <p:nvPr/>
        </p:nvSpPr>
        <p:spPr>
          <a:xfrm>
            <a:off x="4645152" y="3063240"/>
            <a:ext cx="1828800" cy="457200"/>
          </a:xfrm>
          <a:prstGeom prst="rect">
            <a:avLst/>
          </a:prstGeom>
          <a:solidFill>
            <a:srgbClr val="FFE7D6"/>
          </a:solidFill>
          <a:ln w="9525">
            <a:solidFill>
              <a:srgbClr val="C9CDD2"/>
            </a:solidFill>
            <a:prstDash val="solid"/>
          </a:ln>
        </p:spPr>
      </p:sp>
      <p:sp>
        <p:nvSpPr>
          <p:cNvPr id="36" name="Text 34"/>
          <p:cNvSpPr/>
          <p:nvPr/>
        </p:nvSpPr>
        <p:spPr>
          <a:xfrm>
            <a:off x="4773168" y="3063240"/>
            <a:ext cx="157276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85</a:t>
            </a:r>
            <a:endParaRPr lang="en-US" sz="1400" dirty="0"/>
          </a:p>
        </p:txBody>
      </p:sp>
      <p:sp>
        <p:nvSpPr>
          <p:cNvPr id="37" name="Shape 35"/>
          <p:cNvSpPr/>
          <p:nvPr/>
        </p:nvSpPr>
        <p:spPr>
          <a:xfrm>
            <a:off x="6473952" y="3063240"/>
            <a:ext cx="1828800" cy="457200"/>
          </a:xfrm>
          <a:prstGeom prst="rect">
            <a:avLst/>
          </a:prstGeom>
          <a:solidFill>
            <a:srgbClr val="F5D9C8"/>
          </a:solidFill>
          <a:ln w="9525">
            <a:solidFill>
              <a:srgbClr val="C9CDD2"/>
            </a:solidFill>
            <a:prstDash val="solid"/>
          </a:ln>
        </p:spPr>
      </p:sp>
      <p:sp>
        <p:nvSpPr>
          <p:cNvPr id="38" name="Text 36"/>
          <p:cNvSpPr/>
          <p:nvPr/>
        </p:nvSpPr>
        <p:spPr>
          <a:xfrm>
            <a:off x="6601968" y="3063240"/>
            <a:ext cx="157276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92</a:t>
            </a:r>
            <a:endParaRPr lang="en-US" sz="1400" dirty="0"/>
          </a:p>
        </p:txBody>
      </p:sp>
      <p:sp>
        <p:nvSpPr>
          <p:cNvPr id="39" name="Shape 37"/>
          <p:cNvSpPr/>
          <p:nvPr/>
        </p:nvSpPr>
        <p:spPr>
          <a:xfrm>
            <a:off x="8302752" y="3063240"/>
            <a:ext cx="1828800" cy="457200"/>
          </a:xfrm>
          <a:prstGeom prst="rect">
            <a:avLst/>
          </a:prstGeom>
          <a:solidFill>
            <a:srgbClr val="FFE7D6"/>
          </a:solidFill>
          <a:ln w="9525">
            <a:solidFill>
              <a:srgbClr val="C9CDD2"/>
            </a:solidFill>
            <a:prstDash val="solid"/>
          </a:ln>
        </p:spPr>
      </p:sp>
      <p:sp>
        <p:nvSpPr>
          <p:cNvPr id="40" name="Text 38"/>
          <p:cNvSpPr/>
          <p:nvPr/>
        </p:nvSpPr>
        <p:spPr>
          <a:xfrm>
            <a:off x="8430768" y="3063240"/>
            <a:ext cx="157276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78</a:t>
            </a:r>
            <a:endParaRPr lang="en-US" sz="1400" dirty="0"/>
          </a:p>
        </p:txBody>
      </p:sp>
      <p:sp>
        <p:nvSpPr>
          <p:cNvPr id="41" name="Shape 39"/>
          <p:cNvSpPr/>
          <p:nvPr/>
        </p:nvSpPr>
        <p:spPr>
          <a:xfrm>
            <a:off x="1627632" y="3520440"/>
            <a:ext cx="640080" cy="457200"/>
          </a:xfrm>
          <a:prstGeom prst="rect">
            <a:avLst/>
          </a:prstGeom>
          <a:solidFill>
            <a:srgbClr val="F1F2F4"/>
          </a:solidFill>
          <a:ln w="9525">
            <a:solidFill>
              <a:srgbClr val="C9CDD2"/>
            </a:solidFill>
            <a:prstDash val="solid"/>
          </a:ln>
        </p:spPr>
      </p:sp>
      <p:sp>
        <p:nvSpPr>
          <p:cNvPr id="42" name="Text 40"/>
          <p:cNvSpPr/>
          <p:nvPr/>
        </p:nvSpPr>
        <p:spPr>
          <a:xfrm>
            <a:off x="1627632" y="3520440"/>
            <a:ext cx="640080" cy="457200"/>
          </a:xfrm>
          <a:prstGeom prst="rect">
            <a:avLst/>
          </a:prstGeom>
          <a:noFill/>
          <a:ln/>
        </p:spPr>
        <p:txBody>
          <a:bodyPr wrap="square" lIns="0" tIns="0" rIns="0" bIns="0" rtlCol="0" anchor="ctr"/>
          <a:lstStyle/>
          <a:p>
            <a:pPr algn="ctr" indent="0" marL="0">
              <a:buNone/>
            </a:pPr>
            <a:r>
              <a:rPr lang="en-US" sz="1400" dirty="0">
                <a:solidFill>
                  <a:srgbClr val="6C7078"/>
                </a:solidFill>
                <a:latin typeface="IBM Plex Sans KR" pitchFamily="34" charset="0"/>
                <a:ea typeface="IBM Plex Sans KR" pitchFamily="34" charset="-122"/>
                <a:cs typeface="IBM Plex Sans KR" pitchFamily="34" charset="-120"/>
              </a:rPr>
              <a:t>3</a:t>
            </a:r>
            <a:endParaRPr lang="en-US" sz="1400" dirty="0"/>
          </a:p>
        </p:txBody>
      </p:sp>
      <p:sp>
        <p:nvSpPr>
          <p:cNvPr id="43" name="Shape 41"/>
          <p:cNvSpPr/>
          <p:nvPr/>
        </p:nvSpPr>
        <p:spPr>
          <a:xfrm>
            <a:off x="2267712" y="3520440"/>
            <a:ext cx="2377440" cy="457200"/>
          </a:xfrm>
          <a:prstGeom prst="rect">
            <a:avLst/>
          </a:prstGeom>
          <a:solidFill>
            <a:srgbClr val="FFFFFF"/>
          </a:solidFill>
          <a:ln w="9525">
            <a:solidFill>
              <a:srgbClr val="C9CDD2"/>
            </a:solidFill>
            <a:prstDash val="solid"/>
          </a:ln>
        </p:spPr>
      </p:sp>
      <p:sp>
        <p:nvSpPr>
          <p:cNvPr id="44" name="Text 42"/>
          <p:cNvSpPr/>
          <p:nvPr/>
        </p:nvSpPr>
        <p:spPr>
          <a:xfrm>
            <a:off x="2395728" y="3520440"/>
            <a:ext cx="212140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이서연</a:t>
            </a:r>
            <a:endParaRPr lang="en-US" sz="1400" dirty="0"/>
          </a:p>
        </p:txBody>
      </p:sp>
      <p:sp>
        <p:nvSpPr>
          <p:cNvPr id="45" name="Shape 43"/>
          <p:cNvSpPr/>
          <p:nvPr/>
        </p:nvSpPr>
        <p:spPr>
          <a:xfrm>
            <a:off x="4645152" y="3520440"/>
            <a:ext cx="1828800" cy="457200"/>
          </a:xfrm>
          <a:prstGeom prst="rect">
            <a:avLst/>
          </a:prstGeom>
          <a:solidFill>
            <a:srgbClr val="FFFFFF"/>
          </a:solidFill>
          <a:ln w="9525">
            <a:solidFill>
              <a:srgbClr val="C9CDD2"/>
            </a:solidFill>
            <a:prstDash val="solid"/>
          </a:ln>
        </p:spPr>
      </p:sp>
      <p:sp>
        <p:nvSpPr>
          <p:cNvPr id="46" name="Text 44"/>
          <p:cNvSpPr/>
          <p:nvPr/>
        </p:nvSpPr>
        <p:spPr>
          <a:xfrm>
            <a:off x="4773168" y="3520440"/>
            <a:ext cx="157276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90</a:t>
            </a:r>
            <a:endParaRPr lang="en-US" sz="1400" dirty="0"/>
          </a:p>
        </p:txBody>
      </p:sp>
      <p:sp>
        <p:nvSpPr>
          <p:cNvPr id="47" name="Shape 45"/>
          <p:cNvSpPr/>
          <p:nvPr/>
        </p:nvSpPr>
        <p:spPr>
          <a:xfrm>
            <a:off x="6473952" y="3520440"/>
            <a:ext cx="1828800" cy="457200"/>
          </a:xfrm>
          <a:prstGeom prst="rect">
            <a:avLst/>
          </a:prstGeom>
          <a:solidFill>
            <a:srgbClr val="EAF2FD"/>
          </a:solidFill>
          <a:ln w="9525">
            <a:solidFill>
              <a:srgbClr val="C9CDD2"/>
            </a:solidFill>
            <a:prstDash val="solid"/>
          </a:ln>
        </p:spPr>
      </p:sp>
      <p:sp>
        <p:nvSpPr>
          <p:cNvPr id="48" name="Text 46"/>
          <p:cNvSpPr/>
          <p:nvPr/>
        </p:nvSpPr>
        <p:spPr>
          <a:xfrm>
            <a:off x="6601968" y="3520440"/>
            <a:ext cx="157276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74</a:t>
            </a:r>
            <a:endParaRPr lang="en-US" sz="1400" dirty="0"/>
          </a:p>
        </p:txBody>
      </p:sp>
      <p:sp>
        <p:nvSpPr>
          <p:cNvPr id="49" name="Shape 47"/>
          <p:cNvSpPr/>
          <p:nvPr/>
        </p:nvSpPr>
        <p:spPr>
          <a:xfrm>
            <a:off x="8302752" y="3520440"/>
            <a:ext cx="1828800" cy="457200"/>
          </a:xfrm>
          <a:prstGeom prst="rect">
            <a:avLst/>
          </a:prstGeom>
          <a:solidFill>
            <a:srgbClr val="FFFFFF"/>
          </a:solidFill>
          <a:ln w="9525">
            <a:solidFill>
              <a:srgbClr val="C9CDD2"/>
            </a:solidFill>
            <a:prstDash val="solid"/>
          </a:ln>
        </p:spPr>
      </p:sp>
      <p:sp>
        <p:nvSpPr>
          <p:cNvPr id="50" name="Text 48"/>
          <p:cNvSpPr/>
          <p:nvPr/>
        </p:nvSpPr>
        <p:spPr>
          <a:xfrm>
            <a:off x="8430768" y="3520440"/>
            <a:ext cx="157276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88</a:t>
            </a:r>
            <a:endParaRPr lang="en-US" sz="1400" dirty="0"/>
          </a:p>
        </p:txBody>
      </p:sp>
      <p:sp>
        <p:nvSpPr>
          <p:cNvPr id="51" name="Shape 49"/>
          <p:cNvSpPr/>
          <p:nvPr/>
        </p:nvSpPr>
        <p:spPr>
          <a:xfrm>
            <a:off x="1627632" y="3977640"/>
            <a:ext cx="640080" cy="457200"/>
          </a:xfrm>
          <a:prstGeom prst="rect">
            <a:avLst/>
          </a:prstGeom>
          <a:solidFill>
            <a:srgbClr val="F1F2F4"/>
          </a:solidFill>
          <a:ln w="9525">
            <a:solidFill>
              <a:srgbClr val="C9CDD2"/>
            </a:solidFill>
            <a:prstDash val="solid"/>
          </a:ln>
        </p:spPr>
      </p:sp>
      <p:sp>
        <p:nvSpPr>
          <p:cNvPr id="52" name="Text 50"/>
          <p:cNvSpPr/>
          <p:nvPr/>
        </p:nvSpPr>
        <p:spPr>
          <a:xfrm>
            <a:off x="1627632" y="3977640"/>
            <a:ext cx="640080" cy="457200"/>
          </a:xfrm>
          <a:prstGeom prst="rect">
            <a:avLst/>
          </a:prstGeom>
          <a:noFill/>
          <a:ln/>
        </p:spPr>
        <p:txBody>
          <a:bodyPr wrap="square" lIns="0" tIns="0" rIns="0" bIns="0" rtlCol="0" anchor="ctr"/>
          <a:lstStyle/>
          <a:p>
            <a:pPr algn="ctr" indent="0" marL="0">
              <a:buNone/>
            </a:pPr>
            <a:r>
              <a:rPr lang="en-US" sz="1400" dirty="0">
                <a:solidFill>
                  <a:srgbClr val="6C7078"/>
                </a:solidFill>
                <a:latin typeface="IBM Plex Sans KR" pitchFamily="34" charset="0"/>
                <a:ea typeface="IBM Plex Sans KR" pitchFamily="34" charset="-122"/>
                <a:cs typeface="IBM Plex Sans KR" pitchFamily="34" charset="-120"/>
              </a:rPr>
              <a:t>4</a:t>
            </a:r>
            <a:endParaRPr lang="en-US" sz="1400" dirty="0"/>
          </a:p>
        </p:txBody>
      </p:sp>
      <p:sp>
        <p:nvSpPr>
          <p:cNvPr id="53" name="Shape 51"/>
          <p:cNvSpPr/>
          <p:nvPr/>
        </p:nvSpPr>
        <p:spPr>
          <a:xfrm>
            <a:off x="2267712" y="3977640"/>
            <a:ext cx="2377440" cy="457200"/>
          </a:xfrm>
          <a:prstGeom prst="rect">
            <a:avLst/>
          </a:prstGeom>
          <a:solidFill>
            <a:srgbClr val="FFFFFF"/>
          </a:solidFill>
          <a:ln w="9525">
            <a:solidFill>
              <a:srgbClr val="C9CDD2"/>
            </a:solidFill>
            <a:prstDash val="solid"/>
          </a:ln>
        </p:spPr>
      </p:sp>
      <p:sp>
        <p:nvSpPr>
          <p:cNvPr id="54" name="Text 52"/>
          <p:cNvSpPr/>
          <p:nvPr/>
        </p:nvSpPr>
        <p:spPr>
          <a:xfrm>
            <a:off x="2395728" y="3977640"/>
            <a:ext cx="212140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김민준</a:t>
            </a:r>
            <a:endParaRPr lang="en-US" sz="1400" dirty="0"/>
          </a:p>
        </p:txBody>
      </p:sp>
      <p:sp>
        <p:nvSpPr>
          <p:cNvPr id="55" name="Shape 53"/>
          <p:cNvSpPr/>
          <p:nvPr/>
        </p:nvSpPr>
        <p:spPr>
          <a:xfrm>
            <a:off x="4645152" y="3977640"/>
            <a:ext cx="1828800" cy="457200"/>
          </a:xfrm>
          <a:prstGeom prst="rect">
            <a:avLst/>
          </a:prstGeom>
          <a:solidFill>
            <a:srgbClr val="FFFFFF"/>
          </a:solidFill>
          <a:ln w="9525">
            <a:solidFill>
              <a:srgbClr val="C9CDD2"/>
            </a:solidFill>
            <a:prstDash val="solid"/>
          </a:ln>
        </p:spPr>
      </p:sp>
      <p:sp>
        <p:nvSpPr>
          <p:cNvPr id="56" name="Text 54"/>
          <p:cNvSpPr/>
          <p:nvPr/>
        </p:nvSpPr>
        <p:spPr>
          <a:xfrm>
            <a:off x="4773168" y="3977640"/>
            <a:ext cx="157276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77</a:t>
            </a:r>
            <a:endParaRPr lang="en-US" sz="1400" dirty="0"/>
          </a:p>
        </p:txBody>
      </p:sp>
      <p:sp>
        <p:nvSpPr>
          <p:cNvPr id="57" name="Shape 55"/>
          <p:cNvSpPr/>
          <p:nvPr/>
        </p:nvSpPr>
        <p:spPr>
          <a:xfrm>
            <a:off x="6473952" y="3977640"/>
            <a:ext cx="1828800" cy="457200"/>
          </a:xfrm>
          <a:prstGeom prst="rect">
            <a:avLst/>
          </a:prstGeom>
          <a:solidFill>
            <a:srgbClr val="EAF2FD"/>
          </a:solidFill>
          <a:ln w="9525">
            <a:solidFill>
              <a:srgbClr val="C9CDD2"/>
            </a:solidFill>
            <a:prstDash val="solid"/>
          </a:ln>
        </p:spPr>
      </p:sp>
      <p:sp>
        <p:nvSpPr>
          <p:cNvPr id="58" name="Text 56"/>
          <p:cNvSpPr/>
          <p:nvPr/>
        </p:nvSpPr>
        <p:spPr>
          <a:xfrm>
            <a:off x="6601968" y="3977640"/>
            <a:ext cx="157276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81</a:t>
            </a:r>
            <a:endParaRPr lang="en-US" sz="1400" dirty="0"/>
          </a:p>
        </p:txBody>
      </p:sp>
      <p:sp>
        <p:nvSpPr>
          <p:cNvPr id="59" name="Shape 57"/>
          <p:cNvSpPr/>
          <p:nvPr/>
        </p:nvSpPr>
        <p:spPr>
          <a:xfrm>
            <a:off x="8302752" y="3977640"/>
            <a:ext cx="1828800" cy="457200"/>
          </a:xfrm>
          <a:prstGeom prst="rect">
            <a:avLst/>
          </a:prstGeom>
          <a:solidFill>
            <a:srgbClr val="FFFFFF"/>
          </a:solidFill>
          <a:ln w="9525">
            <a:solidFill>
              <a:srgbClr val="C9CDD2"/>
            </a:solidFill>
            <a:prstDash val="solid"/>
          </a:ln>
        </p:spPr>
      </p:sp>
      <p:sp>
        <p:nvSpPr>
          <p:cNvPr id="60" name="Text 58"/>
          <p:cNvSpPr/>
          <p:nvPr/>
        </p:nvSpPr>
        <p:spPr>
          <a:xfrm>
            <a:off x="8430768" y="3977640"/>
            <a:ext cx="1572768" cy="457200"/>
          </a:xfrm>
          <a:prstGeom prst="rect">
            <a:avLst/>
          </a:prstGeom>
          <a:noFill/>
          <a:ln/>
        </p:spPr>
        <p:txBody>
          <a:bodyPr wrap="square" lIns="0" tIns="0" rIns="0" bIns="0" rtlCol="0" anchor="ctr"/>
          <a:lstStyle/>
          <a:p>
            <a:pPr algn="l" indent="0" marL="0">
              <a:buNone/>
            </a:pPr>
            <a:r>
              <a:rPr lang="en-US" sz="1400" dirty="0">
                <a:solidFill>
                  <a:srgbClr val="34373D"/>
                </a:solidFill>
                <a:latin typeface="IBM Plex Sans KR" pitchFamily="34" charset="0"/>
                <a:ea typeface="IBM Plex Sans KR" pitchFamily="34" charset="-122"/>
                <a:cs typeface="IBM Plex Sans KR" pitchFamily="34" charset="-120"/>
              </a:rPr>
              <a:t>95</a:t>
            </a:r>
            <a:endParaRPr lang="en-US" sz="1400" dirty="0"/>
          </a:p>
        </p:txBody>
      </p:sp>
      <p:sp>
        <p:nvSpPr>
          <p:cNvPr id="61" name="Text 59"/>
          <p:cNvSpPr/>
          <p:nvPr/>
        </p:nvSpPr>
        <p:spPr>
          <a:xfrm>
            <a:off x="1627632" y="4544568"/>
            <a:ext cx="8686800" cy="320040"/>
          </a:xfrm>
          <a:prstGeom prst="rect">
            <a:avLst/>
          </a:prstGeom>
          <a:noFill/>
          <a:ln/>
        </p:spPr>
        <p:txBody>
          <a:bodyPr wrap="square" lIns="0" tIns="0" rIns="0" bIns="0" rtlCol="0" anchor="ctr"/>
          <a:lstStyle/>
          <a:p>
            <a:pPr indent="0" marL="0">
              <a:buNone/>
            </a:pPr>
            <a:r>
              <a:rPr lang="en-US" sz="1350" dirty="0">
                <a:solidFill>
                  <a:srgbClr val="F5B48A"/>
                </a:solidFill>
                <a:latin typeface="IBM Plex Sans KR" pitchFamily="34" charset="0"/>
                <a:ea typeface="IBM Plex Sans KR" pitchFamily="34" charset="-122"/>
                <a:cs typeface="IBM Plex Sans KR" pitchFamily="34" charset="-120"/>
              </a:rPr>
              <a:t>■ </a:t>
            </a:r>
            <a:pPr indent="0" marL="0">
              <a:buNone/>
            </a:pPr>
            <a:r>
              <a:rPr lang="en-US" sz="1350" dirty="0">
                <a:solidFill>
                  <a:srgbClr val="6C7078"/>
                </a:solidFill>
                <a:latin typeface="IBM Plex Sans KR" pitchFamily="34" charset="0"/>
                <a:ea typeface="IBM Plex Sans KR" pitchFamily="34" charset="-122"/>
                <a:cs typeface="IBM Plex Sans KR" pitchFamily="34" charset="-120"/>
              </a:rPr>
              <a:t>가로 한 줄(행) = 학생 한 명의 점수     </a:t>
            </a:r>
            <a:pPr indent="0" marL="0">
              <a:buNone/>
            </a:pPr>
            <a:r>
              <a:rPr lang="en-US" sz="1350" dirty="0">
                <a:solidFill>
                  <a:srgbClr val="9DBEF0"/>
                </a:solidFill>
                <a:latin typeface="IBM Plex Sans KR" pitchFamily="34" charset="0"/>
                <a:ea typeface="IBM Plex Sans KR" pitchFamily="34" charset="-122"/>
                <a:cs typeface="IBM Plex Sans KR" pitchFamily="34" charset="-120"/>
              </a:rPr>
              <a:t>■ </a:t>
            </a:r>
            <a:pPr indent="0" marL="0">
              <a:buNone/>
            </a:pPr>
            <a:r>
              <a:rPr lang="en-US" sz="1350" dirty="0">
                <a:solidFill>
                  <a:srgbClr val="6C7078"/>
                </a:solidFill>
                <a:latin typeface="IBM Plex Sans KR" pitchFamily="34" charset="0"/>
                <a:ea typeface="IBM Plex Sans KR" pitchFamily="34" charset="-122"/>
                <a:cs typeface="IBM Plex Sans KR" pitchFamily="34" charset="-120"/>
              </a:rPr>
              <a:t>세로 한 칸(열) = 과목 하나(수학)</a:t>
            </a:r>
            <a:endParaRPr lang="en-US" sz="1350" dirty="0"/>
          </a:p>
        </p:txBody>
      </p:sp>
      <p:sp>
        <p:nvSpPr>
          <p:cNvPr id="62" name="Shape 60"/>
          <p:cNvSpPr/>
          <p:nvPr/>
        </p:nvSpPr>
        <p:spPr>
          <a:xfrm>
            <a:off x="530352" y="4937760"/>
            <a:ext cx="11128248" cy="512064"/>
          </a:xfrm>
          <a:prstGeom prst="roundRect">
            <a:avLst>
              <a:gd name="adj" fmla="val 39286"/>
            </a:avLst>
          </a:prstGeom>
          <a:solidFill>
            <a:srgbClr val="FF5C00"/>
          </a:solidFill>
          <a:ln w="12700">
            <a:solidFill>
              <a:srgbClr val="FF5C00"/>
            </a:solidFill>
            <a:prstDash val="solid"/>
          </a:ln>
        </p:spPr>
      </p:sp>
      <p:sp>
        <p:nvSpPr>
          <p:cNvPr id="63" name="Text 61"/>
          <p:cNvSpPr/>
          <p:nvPr/>
        </p:nvSpPr>
        <p:spPr>
          <a:xfrm>
            <a:off x="731520" y="493776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첫 질문 · 「이 표의 한 행은 무엇인가?」 → 학생 한 명의 점수</a:t>
            </a:r>
            <a:endParaRPr lang="en-US" sz="1500" dirty="0"/>
          </a:p>
        </p:txBody>
      </p:sp>
      <p:sp>
        <p:nvSpPr>
          <p:cNvPr id="64" name="Text 62"/>
          <p:cNvSpPr/>
          <p:nvPr/>
        </p:nvSpPr>
        <p:spPr>
          <a:xfrm>
            <a:off x="530352" y="566928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그런데 2행과 4행은 이름이 같다 · 어떻게 구별할까?</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학번 20301이 한 명을 딱 집어낸다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05</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8쪽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08</a:t>
            </a:r>
            <a:endParaRPr lang="en-US" sz="900" dirty="0"/>
          </a:p>
        </p:txBody>
      </p:sp>
      <p:sp>
        <p:nvSpPr>
          <p:cNvPr id="10" name="Text 8"/>
          <p:cNvSpPr/>
          <p:nvPr/>
        </p:nvSpPr>
        <p:spPr>
          <a:xfrm>
            <a:off x="530352" y="1892808"/>
            <a:ext cx="6766560"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학생  students</a:t>
            </a:r>
            <a:endParaRPr lang="en-US" sz="1300" dirty="0"/>
          </a:p>
        </p:txBody>
      </p:sp>
      <p:sp>
        <p:nvSpPr>
          <p:cNvPr id="11" name="Shape 9"/>
          <p:cNvSpPr/>
          <p:nvPr/>
        </p:nvSpPr>
        <p:spPr>
          <a:xfrm>
            <a:off x="530352" y="2240280"/>
            <a:ext cx="1623974" cy="402336"/>
          </a:xfrm>
          <a:prstGeom prst="rect">
            <a:avLst/>
          </a:prstGeom>
          <a:solidFill>
            <a:srgbClr val="2F6FD0"/>
          </a:solidFill>
          <a:ln/>
        </p:spPr>
      </p:sp>
      <p:sp>
        <p:nvSpPr>
          <p:cNvPr id="12" name="Text 10"/>
          <p:cNvSpPr/>
          <p:nvPr/>
        </p:nvSpPr>
        <p:spPr>
          <a:xfrm>
            <a:off x="640080" y="2240280"/>
            <a:ext cx="140451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학번</a:t>
            </a:r>
            <a:endParaRPr lang="en-US" sz="1200" dirty="0"/>
          </a:p>
        </p:txBody>
      </p:sp>
      <p:sp>
        <p:nvSpPr>
          <p:cNvPr id="13" name="Shape 11"/>
          <p:cNvSpPr/>
          <p:nvPr/>
        </p:nvSpPr>
        <p:spPr>
          <a:xfrm>
            <a:off x="1078992" y="2350008"/>
            <a:ext cx="329184" cy="182880"/>
          </a:xfrm>
          <a:prstGeom prst="roundRect">
            <a:avLst>
              <a:gd name="adj" fmla="val 15000"/>
            </a:avLst>
          </a:prstGeom>
          <a:solidFill>
            <a:srgbClr val="FF5C00"/>
          </a:solidFill>
          <a:ln/>
        </p:spPr>
      </p:sp>
      <p:sp>
        <p:nvSpPr>
          <p:cNvPr id="14" name="Text 12"/>
          <p:cNvSpPr/>
          <p:nvPr/>
        </p:nvSpPr>
        <p:spPr>
          <a:xfrm>
            <a:off x="1078992" y="23500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15" name="Shape 13"/>
          <p:cNvSpPr/>
          <p:nvPr/>
        </p:nvSpPr>
        <p:spPr>
          <a:xfrm>
            <a:off x="2154326" y="2240280"/>
            <a:ext cx="1014984" cy="402336"/>
          </a:xfrm>
          <a:prstGeom prst="rect">
            <a:avLst/>
          </a:prstGeom>
          <a:solidFill>
            <a:srgbClr val="1B1D21"/>
          </a:solidFill>
          <a:ln/>
        </p:spPr>
      </p:sp>
      <p:sp>
        <p:nvSpPr>
          <p:cNvPr id="16" name="Text 14"/>
          <p:cNvSpPr/>
          <p:nvPr/>
        </p:nvSpPr>
        <p:spPr>
          <a:xfrm>
            <a:off x="2264054" y="2240280"/>
            <a:ext cx="79552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학년</a:t>
            </a:r>
            <a:endParaRPr lang="en-US" sz="1200" dirty="0"/>
          </a:p>
        </p:txBody>
      </p:sp>
      <p:sp>
        <p:nvSpPr>
          <p:cNvPr id="17" name="Shape 15"/>
          <p:cNvSpPr/>
          <p:nvPr/>
        </p:nvSpPr>
        <p:spPr>
          <a:xfrm>
            <a:off x="3169310" y="2240280"/>
            <a:ext cx="1014984" cy="402336"/>
          </a:xfrm>
          <a:prstGeom prst="rect">
            <a:avLst/>
          </a:prstGeom>
          <a:solidFill>
            <a:srgbClr val="1B1D21"/>
          </a:solidFill>
          <a:ln/>
        </p:spPr>
      </p:sp>
      <p:sp>
        <p:nvSpPr>
          <p:cNvPr id="18" name="Text 16"/>
          <p:cNvSpPr/>
          <p:nvPr/>
        </p:nvSpPr>
        <p:spPr>
          <a:xfrm>
            <a:off x="3279038" y="2240280"/>
            <a:ext cx="79552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반</a:t>
            </a:r>
            <a:endParaRPr lang="en-US" sz="1200" dirty="0"/>
          </a:p>
        </p:txBody>
      </p:sp>
      <p:sp>
        <p:nvSpPr>
          <p:cNvPr id="19" name="Shape 17"/>
          <p:cNvSpPr/>
          <p:nvPr/>
        </p:nvSpPr>
        <p:spPr>
          <a:xfrm>
            <a:off x="4184294" y="2240280"/>
            <a:ext cx="1014984" cy="402336"/>
          </a:xfrm>
          <a:prstGeom prst="rect">
            <a:avLst/>
          </a:prstGeom>
          <a:solidFill>
            <a:srgbClr val="1B1D21"/>
          </a:solidFill>
          <a:ln/>
        </p:spPr>
      </p:sp>
      <p:sp>
        <p:nvSpPr>
          <p:cNvPr id="20" name="Text 18"/>
          <p:cNvSpPr/>
          <p:nvPr/>
        </p:nvSpPr>
        <p:spPr>
          <a:xfrm>
            <a:off x="4294022" y="2240280"/>
            <a:ext cx="79552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번호</a:t>
            </a:r>
            <a:endParaRPr lang="en-US" sz="1200" dirty="0"/>
          </a:p>
        </p:txBody>
      </p:sp>
      <p:sp>
        <p:nvSpPr>
          <p:cNvPr id="21" name="Shape 19"/>
          <p:cNvSpPr/>
          <p:nvPr/>
        </p:nvSpPr>
        <p:spPr>
          <a:xfrm>
            <a:off x="5199278" y="2240280"/>
            <a:ext cx="2097634" cy="402336"/>
          </a:xfrm>
          <a:prstGeom prst="rect">
            <a:avLst/>
          </a:prstGeom>
          <a:solidFill>
            <a:srgbClr val="1B1D21"/>
          </a:solidFill>
          <a:ln/>
        </p:spPr>
      </p:sp>
      <p:sp>
        <p:nvSpPr>
          <p:cNvPr id="22" name="Text 20"/>
          <p:cNvSpPr/>
          <p:nvPr/>
        </p:nvSpPr>
        <p:spPr>
          <a:xfrm>
            <a:off x="5309006" y="2240280"/>
            <a:ext cx="187817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이름</a:t>
            </a:r>
            <a:endParaRPr lang="en-US" sz="1200" dirty="0"/>
          </a:p>
        </p:txBody>
      </p:sp>
      <p:sp>
        <p:nvSpPr>
          <p:cNvPr id="23" name="Shape 21"/>
          <p:cNvSpPr/>
          <p:nvPr/>
        </p:nvSpPr>
        <p:spPr>
          <a:xfrm>
            <a:off x="530352" y="2642616"/>
            <a:ext cx="1623974" cy="420624"/>
          </a:xfrm>
          <a:prstGeom prst="rect">
            <a:avLst/>
          </a:prstGeom>
          <a:solidFill>
            <a:srgbClr val="EAF2FD"/>
          </a:solidFill>
          <a:ln w="9525">
            <a:solidFill>
              <a:srgbClr val="E0E3E7"/>
            </a:solidFill>
            <a:prstDash val="solid"/>
          </a:ln>
        </p:spPr>
      </p:sp>
      <p:sp>
        <p:nvSpPr>
          <p:cNvPr id="24" name="Text 22"/>
          <p:cNvSpPr/>
          <p:nvPr/>
        </p:nvSpPr>
        <p:spPr>
          <a:xfrm>
            <a:off x="640080" y="2642616"/>
            <a:ext cx="140451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20301</a:t>
            </a:r>
            <a:endParaRPr lang="en-US" sz="1350" dirty="0"/>
          </a:p>
        </p:txBody>
      </p:sp>
      <p:sp>
        <p:nvSpPr>
          <p:cNvPr id="25" name="Shape 23"/>
          <p:cNvSpPr/>
          <p:nvPr/>
        </p:nvSpPr>
        <p:spPr>
          <a:xfrm>
            <a:off x="2154326" y="2642616"/>
            <a:ext cx="1014984" cy="420624"/>
          </a:xfrm>
          <a:prstGeom prst="rect">
            <a:avLst/>
          </a:prstGeom>
          <a:solidFill>
            <a:srgbClr val="FFFFFF"/>
          </a:solidFill>
          <a:ln w="9525">
            <a:solidFill>
              <a:srgbClr val="E0E3E7"/>
            </a:solidFill>
            <a:prstDash val="solid"/>
          </a:ln>
        </p:spPr>
      </p:sp>
      <p:sp>
        <p:nvSpPr>
          <p:cNvPr id="26" name="Text 24"/>
          <p:cNvSpPr/>
          <p:nvPr/>
        </p:nvSpPr>
        <p:spPr>
          <a:xfrm>
            <a:off x="2264054" y="2642616"/>
            <a:ext cx="79552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2</a:t>
            </a:r>
            <a:endParaRPr lang="en-US" sz="1350" dirty="0"/>
          </a:p>
        </p:txBody>
      </p:sp>
      <p:sp>
        <p:nvSpPr>
          <p:cNvPr id="27" name="Shape 25"/>
          <p:cNvSpPr/>
          <p:nvPr/>
        </p:nvSpPr>
        <p:spPr>
          <a:xfrm>
            <a:off x="3169310" y="2642616"/>
            <a:ext cx="1014984" cy="420624"/>
          </a:xfrm>
          <a:prstGeom prst="rect">
            <a:avLst/>
          </a:prstGeom>
          <a:solidFill>
            <a:srgbClr val="FFFFFF"/>
          </a:solidFill>
          <a:ln w="9525">
            <a:solidFill>
              <a:srgbClr val="E0E3E7"/>
            </a:solidFill>
            <a:prstDash val="solid"/>
          </a:ln>
        </p:spPr>
      </p:sp>
      <p:sp>
        <p:nvSpPr>
          <p:cNvPr id="28" name="Text 26"/>
          <p:cNvSpPr/>
          <p:nvPr/>
        </p:nvSpPr>
        <p:spPr>
          <a:xfrm>
            <a:off x="3279038" y="2642616"/>
            <a:ext cx="79552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3</a:t>
            </a:r>
            <a:endParaRPr lang="en-US" sz="1350" dirty="0"/>
          </a:p>
        </p:txBody>
      </p:sp>
      <p:sp>
        <p:nvSpPr>
          <p:cNvPr id="29" name="Shape 27"/>
          <p:cNvSpPr/>
          <p:nvPr/>
        </p:nvSpPr>
        <p:spPr>
          <a:xfrm>
            <a:off x="4184294" y="2642616"/>
            <a:ext cx="1014984" cy="420624"/>
          </a:xfrm>
          <a:prstGeom prst="rect">
            <a:avLst/>
          </a:prstGeom>
          <a:solidFill>
            <a:srgbClr val="FFFFFF"/>
          </a:solidFill>
          <a:ln w="9525">
            <a:solidFill>
              <a:srgbClr val="E0E3E7"/>
            </a:solidFill>
            <a:prstDash val="solid"/>
          </a:ln>
        </p:spPr>
      </p:sp>
      <p:sp>
        <p:nvSpPr>
          <p:cNvPr id="30" name="Text 28"/>
          <p:cNvSpPr/>
          <p:nvPr/>
        </p:nvSpPr>
        <p:spPr>
          <a:xfrm>
            <a:off x="4294022" y="2642616"/>
            <a:ext cx="79552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1</a:t>
            </a:r>
            <a:endParaRPr lang="en-US" sz="1350" dirty="0"/>
          </a:p>
        </p:txBody>
      </p:sp>
      <p:sp>
        <p:nvSpPr>
          <p:cNvPr id="31" name="Shape 29"/>
          <p:cNvSpPr/>
          <p:nvPr/>
        </p:nvSpPr>
        <p:spPr>
          <a:xfrm>
            <a:off x="5199278" y="2642616"/>
            <a:ext cx="2097634" cy="420624"/>
          </a:xfrm>
          <a:prstGeom prst="rect">
            <a:avLst/>
          </a:prstGeom>
          <a:solidFill>
            <a:srgbClr val="FFFFFF"/>
          </a:solidFill>
          <a:ln w="9525">
            <a:solidFill>
              <a:srgbClr val="E0E3E7"/>
            </a:solidFill>
            <a:prstDash val="solid"/>
          </a:ln>
        </p:spPr>
      </p:sp>
      <p:sp>
        <p:nvSpPr>
          <p:cNvPr id="32" name="Text 30"/>
          <p:cNvSpPr/>
          <p:nvPr/>
        </p:nvSpPr>
        <p:spPr>
          <a:xfrm>
            <a:off x="5309006" y="2642616"/>
            <a:ext cx="187817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Sans KR" pitchFamily="34" charset="0"/>
                <a:ea typeface="IBM Plex Sans KR" pitchFamily="34" charset="-122"/>
                <a:cs typeface="IBM Plex Sans KR" pitchFamily="34" charset="-120"/>
              </a:rPr>
              <a:t>김민준</a:t>
            </a:r>
            <a:endParaRPr lang="en-US" sz="1350" dirty="0"/>
          </a:p>
        </p:txBody>
      </p:sp>
      <p:sp>
        <p:nvSpPr>
          <p:cNvPr id="33" name="Shape 31"/>
          <p:cNvSpPr/>
          <p:nvPr/>
        </p:nvSpPr>
        <p:spPr>
          <a:xfrm>
            <a:off x="530352" y="3063240"/>
            <a:ext cx="1623974" cy="420624"/>
          </a:xfrm>
          <a:prstGeom prst="rect">
            <a:avLst/>
          </a:prstGeom>
          <a:solidFill>
            <a:srgbClr val="EAF2FD"/>
          </a:solidFill>
          <a:ln w="9525">
            <a:solidFill>
              <a:srgbClr val="E0E3E7"/>
            </a:solidFill>
            <a:prstDash val="solid"/>
          </a:ln>
        </p:spPr>
      </p:sp>
      <p:sp>
        <p:nvSpPr>
          <p:cNvPr id="34" name="Text 32"/>
          <p:cNvSpPr/>
          <p:nvPr/>
        </p:nvSpPr>
        <p:spPr>
          <a:xfrm>
            <a:off x="640080" y="3063240"/>
            <a:ext cx="140451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20302</a:t>
            </a:r>
            <a:endParaRPr lang="en-US" sz="1350" dirty="0"/>
          </a:p>
        </p:txBody>
      </p:sp>
      <p:sp>
        <p:nvSpPr>
          <p:cNvPr id="35" name="Shape 33"/>
          <p:cNvSpPr/>
          <p:nvPr/>
        </p:nvSpPr>
        <p:spPr>
          <a:xfrm>
            <a:off x="2154326" y="3063240"/>
            <a:ext cx="1014984" cy="420624"/>
          </a:xfrm>
          <a:prstGeom prst="rect">
            <a:avLst/>
          </a:prstGeom>
          <a:solidFill>
            <a:srgbClr val="FFFFFF"/>
          </a:solidFill>
          <a:ln w="9525">
            <a:solidFill>
              <a:srgbClr val="E0E3E7"/>
            </a:solidFill>
            <a:prstDash val="solid"/>
          </a:ln>
        </p:spPr>
      </p:sp>
      <p:sp>
        <p:nvSpPr>
          <p:cNvPr id="36" name="Text 34"/>
          <p:cNvSpPr/>
          <p:nvPr/>
        </p:nvSpPr>
        <p:spPr>
          <a:xfrm>
            <a:off x="2264054" y="3063240"/>
            <a:ext cx="79552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2</a:t>
            </a:r>
            <a:endParaRPr lang="en-US" sz="1350" dirty="0"/>
          </a:p>
        </p:txBody>
      </p:sp>
      <p:sp>
        <p:nvSpPr>
          <p:cNvPr id="37" name="Shape 35"/>
          <p:cNvSpPr/>
          <p:nvPr/>
        </p:nvSpPr>
        <p:spPr>
          <a:xfrm>
            <a:off x="3169310" y="3063240"/>
            <a:ext cx="1014984" cy="420624"/>
          </a:xfrm>
          <a:prstGeom prst="rect">
            <a:avLst/>
          </a:prstGeom>
          <a:solidFill>
            <a:srgbClr val="FFFFFF"/>
          </a:solidFill>
          <a:ln w="9525">
            <a:solidFill>
              <a:srgbClr val="E0E3E7"/>
            </a:solidFill>
            <a:prstDash val="solid"/>
          </a:ln>
        </p:spPr>
      </p:sp>
      <p:sp>
        <p:nvSpPr>
          <p:cNvPr id="38" name="Text 36"/>
          <p:cNvSpPr/>
          <p:nvPr/>
        </p:nvSpPr>
        <p:spPr>
          <a:xfrm>
            <a:off x="3279038" y="3063240"/>
            <a:ext cx="79552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3</a:t>
            </a:r>
            <a:endParaRPr lang="en-US" sz="1350" dirty="0"/>
          </a:p>
        </p:txBody>
      </p:sp>
      <p:sp>
        <p:nvSpPr>
          <p:cNvPr id="39" name="Shape 37"/>
          <p:cNvSpPr/>
          <p:nvPr/>
        </p:nvSpPr>
        <p:spPr>
          <a:xfrm>
            <a:off x="4184294" y="3063240"/>
            <a:ext cx="1014984" cy="420624"/>
          </a:xfrm>
          <a:prstGeom prst="rect">
            <a:avLst/>
          </a:prstGeom>
          <a:solidFill>
            <a:srgbClr val="FFFFFF"/>
          </a:solidFill>
          <a:ln w="9525">
            <a:solidFill>
              <a:srgbClr val="E0E3E7"/>
            </a:solidFill>
            <a:prstDash val="solid"/>
          </a:ln>
        </p:spPr>
      </p:sp>
      <p:sp>
        <p:nvSpPr>
          <p:cNvPr id="40" name="Text 38"/>
          <p:cNvSpPr/>
          <p:nvPr/>
        </p:nvSpPr>
        <p:spPr>
          <a:xfrm>
            <a:off x="4294022" y="3063240"/>
            <a:ext cx="79552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2</a:t>
            </a:r>
            <a:endParaRPr lang="en-US" sz="1350" dirty="0"/>
          </a:p>
        </p:txBody>
      </p:sp>
      <p:sp>
        <p:nvSpPr>
          <p:cNvPr id="41" name="Shape 39"/>
          <p:cNvSpPr/>
          <p:nvPr/>
        </p:nvSpPr>
        <p:spPr>
          <a:xfrm>
            <a:off x="5199278" y="3063240"/>
            <a:ext cx="2097634" cy="420624"/>
          </a:xfrm>
          <a:prstGeom prst="rect">
            <a:avLst/>
          </a:prstGeom>
          <a:solidFill>
            <a:srgbClr val="FFFFFF"/>
          </a:solidFill>
          <a:ln w="9525">
            <a:solidFill>
              <a:srgbClr val="E0E3E7"/>
            </a:solidFill>
            <a:prstDash val="solid"/>
          </a:ln>
        </p:spPr>
      </p:sp>
      <p:sp>
        <p:nvSpPr>
          <p:cNvPr id="42" name="Text 40"/>
          <p:cNvSpPr/>
          <p:nvPr/>
        </p:nvSpPr>
        <p:spPr>
          <a:xfrm>
            <a:off x="5309006" y="3063240"/>
            <a:ext cx="187817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Sans KR" pitchFamily="34" charset="0"/>
                <a:ea typeface="IBM Plex Sans KR" pitchFamily="34" charset="-122"/>
                <a:cs typeface="IBM Plex Sans KR" pitchFamily="34" charset="-120"/>
              </a:rPr>
              <a:t>이서연</a:t>
            </a:r>
            <a:endParaRPr lang="en-US" sz="1350" dirty="0"/>
          </a:p>
        </p:txBody>
      </p:sp>
      <p:sp>
        <p:nvSpPr>
          <p:cNvPr id="43" name="Shape 41"/>
          <p:cNvSpPr/>
          <p:nvPr/>
        </p:nvSpPr>
        <p:spPr>
          <a:xfrm>
            <a:off x="530352" y="3483864"/>
            <a:ext cx="1623974" cy="420624"/>
          </a:xfrm>
          <a:prstGeom prst="rect">
            <a:avLst/>
          </a:prstGeom>
          <a:solidFill>
            <a:srgbClr val="EAF2FD"/>
          </a:solidFill>
          <a:ln w="9525">
            <a:solidFill>
              <a:srgbClr val="E0E3E7"/>
            </a:solidFill>
            <a:prstDash val="solid"/>
          </a:ln>
        </p:spPr>
      </p:sp>
      <p:sp>
        <p:nvSpPr>
          <p:cNvPr id="44" name="Text 42"/>
          <p:cNvSpPr/>
          <p:nvPr/>
        </p:nvSpPr>
        <p:spPr>
          <a:xfrm>
            <a:off x="640080" y="3483864"/>
            <a:ext cx="140451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20401</a:t>
            </a:r>
            <a:endParaRPr lang="en-US" sz="1350" dirty="0"/>
          </a:p>
        </p:txBody>
      </p:sp>
      <p:sp>
        <p:nvSpPr>
          <p:cNvPr id="45" name="Shape 43"/>
          <p:cNvSpPr/>
          <p:nvPr/>
        </p:nvSpPr>
        <p:spPr>
          <a:xfrm>
            <a:off x="2154326" y="3483864"/>
            <a:ext cx="1014984" cy="420624"/>
          </a:xfrm>
          <a:prstGeom prst="rect">
            <a:avLst/>
          </a:prstGeom>
          <a:solidFill>
            <a:srgbClr val="FFFFFF"/>
          </a:solidFill>
          <a:ln w="9525">
            <a:solidFill>
              <a:srgbClr val="E0E3E7"/>
            </a:solidFill>
            <a:prstDash val="solid"/>
          </a:ln>
        </p:spPr>
      </p:sp>
      <p:sp>
        <p:nvSpPr>
          <p:cNvPr id="46" name="Text 44"/>
          <p:cNvSpPr/>
          <p:nvPr/>
        </p:nvSpPr>
        <p:spPr>
          <a:xfrm>
            <a:off x="2264054" y="3483864"/>
            <a:ext cx="79552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2</a:t>
            </a:r>
            <a:endParaRPr lang="en-US" sz="1350" dirty="0"/>
          </a:p>
        </p:txBody>
      </p:sp>
      <p:sp>
        <p:nvSpPr>
          <p:cNvPr id="47" name="Shape 45"/>
          <p:cNvSpPr/>
          <p:nvPr/>
        </p:nvSpPr>
        <p:spPr>
          <a:xfrm>
            <a:off x="3169310" y="3483864"/>
            <a:ext cx="1014984" cy="420624"/>
          </a:xfrm>
          <a:prstGeom prst="rect">
            <a:avLst/>
          </a:prstGeom>
          <a:solidFill>
            <a:srgbClr val="FFFFFF"/>
          </a:solidFill>
          <a:ln w="9525">
            <a:solidFill>
              <a:srgbClr val="E0E3E7"/>
            </a:solidFill>
            <a:prstDash val="solid"/>
          </a:ln>
        </p:spPr>
      </p:sp>
      <p:sp>
        <p:nvSpPr>
          <p:cNvPr id="48" name="Text 46"/>
          <p:cNvSpPr/>
          <p:nvPr/>
        </p:nvSpPr>
        <p:spPr>
          <a:xfrm>
            <a:off x="3279038" y="3483864"/>
            <a:ext cx="79552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4</a:t>
            </a:r>
            <a:endParaRPr lang="en-US" sz="1350" dirty="0"/>
          </a:p>
        </p:txBody>
      </p:sp>
      <p:sp>
        <p:nvSpPr>
          <p:cNvPr id="49" name="Shape 47"/>
          <p:cNvSpPr/>
          <p:nvPr/>
        </p:nvSpPr>
        <p:spPr>
          <a:xfrm>
            <a:off x="4184294" y="3483864"/>
            <a:ext cx="1014984" cy="420624"/>
          </a:xfrm>
          <a:prstGeom prst="rect">
            <a:avLst/>
          </a:prstGeom>
          <a:solidFill>
            <a:srgbClr val="FFFFFF"/>
          </a:solidFill>
          <a:ln w="9525">
            <a:solidFill>
              <a:srgbClr val="E0E3E7"/>
            </a:solidFill>
            <a:prstDash val="solid"/>
          </a:ln>
        </p:spPr>
      </p:sp>
      <p:sp>
        <p:nvSpPr>
          <p:cNvPr id="50" name="Text 48"/>
          <p:cNvSpPr/>
          <p:nvPr/>
        </p:nvSpPr>
        <p:spPr>
          <a:xfrm>
            <a:off x="4294022" y="3483864"/>
            <a:ext cx="79552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Mono" pitchFamily="34" charset="0"/>
                <a:ea typeface="IBM Plex Mono" pitchFamily="34" charset="-122"/>
                <a:cs typeface="IBM Plex Mono" pitchFamily="34" charset="-120"/>
              </a:rPr>
              <a:t>1</a:t>
            </a:r>
            <a:endParaRPr lang="en-US" sz="1350" dirty="0"/>
          </a:p>
        </p:txBody>
      </p:sp>
      <p:sp>
        <p:nvSpPr>
          <p:cNvPr id="51" name="Shape 49"/>
          <p:cNvSpPr/>
          <p:nvPr/>
        </p:nvSpPr>
        <p:spPr>
          <a:xfrm>
            <a:off x="5199278" y="3483864"/>
            <a:ext cx="2097634" cy="420624"/>
          </a:xfrm>
          <a:prstGeom prst="rect">
            <a:avLst/>
          </a:prstGeom>
          <a:solidFill>
            <a:srgbClr val="FFFFFF"/>
          </a:solidFill>
          <a:ln w="9525">
            <a:solidFill>
              <a:srgbClr val="E0E3E7"/>
            </a:solidFill>
            <a:prstDash val="solid"/>
          </a:ln>
        </p:spPr>
      </p:sp>
      <p:sp>
        <p:nvSpPr>
          <p:cNvPr id="52" name="Text 50"/>
          <p:cNvSpPr/>
          <p:nvPr/>
        </p:nvSpPr>
        <p:spPr>
          <a:xfrm>
            <a:off x="5309006" y="3483864"/>
            <a:ext cx="1878178" cy="420624"/>
          </a:xfrm>
          <a:prstGeom prst="rect">
            <a:avLst/>
          </a:prstGeom>
          <a:noFill/>
          <a:ln/>
        </p:spPr>
        <p:txBody>
          <a:bodyPr wrap="square" lIns="0" tIns="0" rIns="0" bIns="0" rtlCol="0" anchor="ctr"/>
          <a:lstStyle/>
          <a:p>
            <a:pPr indent="0" marL="0">
              <a:buNone/>
            </a:pPr>
            <a:r>
              <a:rPr lang="en-US" sz="1350" dirty="0">
                <a:solidFill>
                  <a:srgbClr val="34373D"/>
                </a:solidFill>
                <a:latin typeface="IBM Plex Sans KR" pitchFamily="34" charset="0"/>
                <a:ea typeface="IBM Plex Sans KR" pitchFamily="34" charset="-122"/>
                <a:cs typeface="IBM Plex Sans KR" pitchFamily="34" charset="-120"/>
              </a:rPr>
              <a:t>김민준</a:t>
            </a:r>
            <a:endParaRPr lang="en-US" sz="1350" dirty="0"/>
          </a:p>
        </p:txBody>
      </p:sp>
      <p:sp>
        <p:nvSpPr>
          <p:cNvPr id="53" name="Text 51"/>
          <p:cNvSpPr/>
          <p:nvPr/>
        </p:nvSpPr>
        <p:spPr>
          <a:xfrm>
            <a:off x="530352" y="4041648"/>
            <a:ext cx="6766560" cy="320040"/>
          </a:xfrm>
          <a:prstGeom prst="rect">
            <a:avLst/>
          </a:prstGeom>
          <a:noFill/>
          <a:ln/>
        </p:spPr>
        <p:txBody>
          <a:bodyPr wrap="square" lIns="0" tIns="0" rIns="0" bIns="0" rtlCol="0" anchor="ctr"/>
          <a:lstStyle/>
          <a:p>
            <a:pPr indent="0" marL="0">
              <a:buNone/>
            </a:pPr>
            <a:r>
              <a:rPr lang="en-US" sz="1300" dirty="0">
                <a:solidFill>
                  <a:srgbClr val="6C7078"/>
                </a:solidFill>
                <a:latin typeface="IBM Plex Sans KR" pitchFamily="34" charset="0"/>
                <a:ea typeface="IBM Plex Sans KR" pitchFamily="34" charset="-122"/>
                <a:cs typeface="IBM Plex Sans KR" pitchFamily="34" charset="-120"/>
              </a:rPr>
              <a:t>2학년 3반 1번 → 붙여 쓰면 학번 20301 · 김민준이 둘이어도 학번은 다르다</a:t>
            </a:r>
            <a:endParaRPr lang="en-US" sz="1300" dirty="0"/>
          </a:p>
        </p:txBody>
      </p:sp>
      <p:sp>
        <p:nvSpPr>
          <p:cNvPr id="54" name="Shape 52"/>
          <p:cNvSpPr/>
          <p:nvPr/>
        </p:nvSpPr>
        <p:spPr>
          <a:xfrm>
            <a:off x="7589520" y="1892808"/>
            <a:ext cx="4069080" cy="1417320"/>
          </a:xfrm>
          <a:prstGeom prst="roundRect">
            <a:avLst>
              <a:gd name="adj" fmla="val 3548"/>
            </a:avLst>
          </a:prstGeom>
          <a:solidFill>
            <a:srgbClr val="E7F2ED"/>
          </a:solidFill>
          <a:ln w="12700">
            <a:solidFill>
              <a:srgbClr val="0E7C86"/>
            </a:solidFill>
            <a:prstDash val="solid"/>
          </a:ln>
        </p:spPr>
      </p:sp>
      <p:sp>
        <p:nvSpPr>
          <p:cNvPr id="55" name="Text 53"/>
          <p:cNvSpPr/>
          <p:nvPr/>
        </p:nvSpPr>
        <p:spPr>
          <a:xfrm>
            <a:off x="7772400" y="2057400"/>
            <a:ext cx="3703320"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Primary Key</a:t>
            </a:r>
            <a:endParaRPr lang="en-US" sz="1050" dirty="0"/>
          </a:p>
        </p:txBody>
      </p:sp>
      <p:sp>
        <p:nvSpPr>
          <p:cNvPr id="56" name="Text 54"/>
          <p:cNvSpPr/>
          <p:nvPr/>
        </p:nvSpPr>
        <p:spPr>
          <a:xfrm>
            <a:off x="7772400" y="2350008"/>
            <a:ext cx="370332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가장 중요한 열쇠</a:t>
            </a:r>
            <a:endParaRPr lang="en-US" sz="1650" dirty="0"/>
          </a:p>
        </p:txBody>
      </p:sp>
      <p:sp>
        <p:nvSpPr>
          <p:cNvPr id="57" name="Text 55"/>
          <p:cNvSpPr/>
          <p:nvPr/>
        </p:nvSpPr>
        <p:spPr>
          <a:xfrm>
            <a:off x="7772400" y="2843784"/>
            <a:ext cx="3703320" cy="320040"/>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primary = 첫째의, 가장 중요한 · key = 열쇠</a:t>
            </a:r>
            <a:endParaRPr lang="en-US" sz="1300" dirty="0"/>
          </a:p>
        </p:txBody>
      </p:sp>
      <p:sp>
        <p:nvSpPr>
          <p:cNvPr id="58" name="Shape 56"/>
          <p:cNvSpPr/>
          <p:nvPr/>
        </p:nvSpPr>
        <p:spPr>
          <a:xfrm>
            <a:off x="7589520" y="3474720"/>
            <a:ext cx="4069080" cy="1097280"/>
          </a:xfrm>
          <a:prstGeom prst="roundRect">
            <a:avLst>
              <a:gd name="adj" fmla="val 4583"/>
            </a:avLst>
          </a:prstGeom>
          <a:solidFill>
            <a:srgbClr val="F1F2F4"/>
          </a:solidFill>
          <a:ln w="12700">
            <a:solidFill>
              <a:srgbClr val="E0E3E7"/>
            </a:solidFill>
            <a:prstDash val="solid"/>
          </a:ln>
        </p:spPr>
      </p:sp>
      <p:sp>
        <p:nvSpPr>
          <p:cNvPr id="59" name="Text 57"/>
          <p:cNvSpPr/>
          <p:nvPr/>
        </p:nvSpPr>
        <p:spPr>
          <a:xfrm>
            <a:off x="7772400" y="3639312"/>
            <a:ext cx="370332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겹치지 않고, 비지 않는다</a:t>
            </a:r>
            <a:endParaRPr lang="en-US" sz="1650" dirty="0"/>
          </a:p>
        </p:txBody>
      </p:sp>
      <p:sp>
        <p:nvSpPr>
          <p:cNvPr id="60" name="Text 58"/>
          <p:cNvSpPr/>
          <p:nvPr/>
        </p:nvSpPr>
        <p:spPr>
          <a:xfrm>
            <a:off x="7772400" y="4133088"/>
            <a:ext cx="3703320" cy="292608"/>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그래서 행 하나를 집어낸다</a:t>
            </a:r>
            <a:endParaRPr lang="en-US" sz="1300" dirty="0"/>
          </a:p>
        </p:txBody>
      </p:sp>
      <p:sp>
        <p:nvSpPr>
          <p:cNvPr id="61" name="Shape 59"/>
          <p:cNvSpPr/>
          <p:nvPr/>
        </p:nvSpPr>
        <p:spPr>
          <a:xfrm>
            <a:off x="530352" y="4846320"/>
            <a:ext cx="11128248" cy="512064"/>
          </a:xfrm>
          <a:prstGeom prst="roundRect">
            <a:avLst>
              <a:gd name="adj" fmla="val 39286"/>
            </a:avLst>
          </a:prstGeom>
          <a:solidFill>
            <a:srgbClr val="FF5C00"/>
          </a:solidFill>
          <a:ln w="12700">
            <a:solidFill>
              <a:srgbClr val="FF5C00"/>
            </a:solidFill>
            <a:prstDash val="solid"/>
          </a:ln>
        </p:spPr>
      </p:sp>
      <p:sp>
        <p:nvSpPr>
          <p:cNvPr id="62" name="Text 60"/>
          <p:cNvSpPr/>
          <p:nvPr/>
        </p:nvSpPr>
        <p:spPr>
          <a:xfrm>
            <a:off x="731520" y="4846320"/>
            <a:ext cx="10725912" cy="512064"/>
          </a:xfrm>
          <a:prstGeom prst="rect">
            <a:avLst/>
          </a:prstGeom>
          <a:noFill/>
          <a:ln/>
        </p:spPr>
        <p:txBody>
          <a:bodyPr wrap="square" lIns="0" tIns="0" rIns="0" bIns="0" rtlCol="0" anchor="ctr"/>
          <a:lstStyle/>
          <a:p>
            <a:pPr algn="ctr" indent="0" marL="0">
              <a:buNone/>
            </a:pPr>
            <a:r>
              <a:rPr lang="en-US" sz="1450" b="1" dirty="0">
                <a:solidFill>
                  <a:srgbClr val="FFFFFF"/>
                </a:solidFill>
                <a:latin typeface="IBM Plex Sans KR" pitchFamily="34" charset="0"/>
                <a:ea typeface="IBM Plex Sans KR" pitchFamily="34" charset="-122"/>
                <a:cs typeface="IBM Plex Sans KR" pitchFamily="34" charset="-120"/>
              </a:rPr>
              <a:t>이름은 같을 수 있다 · 학번은 겹치지 않는다</a:t>
            </a:r>
            <a:endParaRPr lang="en-US" sz="14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성적은 따로 표를 만들고 학번으로 잇는다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06</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9쪽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09</a:t>
            </a:r>
            <a:endParaRPr lang="en-US" sz="900" dirty="0"/>
          </a:p>
        </p:txBody>
      </p:sp>
      <p:sp>
        <p:nvSpPr>
          <p:cNvPr id="10" name="Text 8"/>
          <p:cNvSpPr/>
          <p:nvPr/>
        </p:nvSpPr>
        <p:spPr>
          <a:xfrm>
            <a:off x="530352" y="1892808"/>
            <a:ext cx="3931920"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학생  students</a:t>
            </a:r>
            <a:endParaRPr lang="en-US" sz="1300" dirty="0"/>
          </a:p>
        </p:txBody>
      </p:sp>
      <p:sp>
        <p:nvSpPr>
          <p:cNvPr id="11" name="Shape 9"/>
          <p:cNvSpPr/>
          <p:nvPr/>
        </p:nvSpPr>
        <p:spPr>
          <a:xfrm>
            <a:off x="530352" y="2240280"/>
            <a:ext cx="1769364" cy="402336"/>
          </a:xfrm>
          <a:prstGeom prst="rect">
            <a:avLst/>
          </a:prstGeom>
          <a:solidFill>
            <a:srgbClr val="2F6FD0"/>
          </a:solidFill>
          <a:ln/>
        </p:spPr>
      </p:sp>
      <p:sp>
        <p:nvSpPr>
          <p:cNvPr id="12" name="Text 10"/>
          <p:cNvSpPr/>
          <p:nvPr/>
        </p:nvSpPr>
        <p:spPr>
          <a:xfrm>
            <a:off x="640080" y="2240280"/>
            <a:ext cx="154990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학번</a:t>
            </a:r>
            <a:endParaRPr lang="en-US" sz="1200" dirty="0"/>
          </a:p>
        </p:txBody>
      </p:sp>
      <p:sp>
        <p:nvSpPr>
          <p:cNvPr id="13" name="Shape 11"/>
          <p:cNvSpPr/>
          <p:nvPr/>
        </p:nvSpPr>
        <p:spPr>
          <a:xfrm>
            <a:off x="1078992" y="2350008"/>
            <a:ext cx="329184" cy="182880"/>
          </a:xfrm>
          <a:prstGeom prst="roundRect">
            <a:avLst>
              <a:gd name="adj" fmla="val 15000"/>
            </a:avLst>
          </a:prstGeom>
          <a:solidFill>
            <a:srgbClr val="FF5C00"/>
          </a:solidFill>
          <a:ln/>
        </p:spPr>
      </p:sp>
      <p:sp>
        <p:nvSpPr>
          <p:cNvPr id="14" name="Text 12"/>
          <p:cNvSpPr/>
          <p:nvPr/>
        </p:nvSpPr>
        <p:spPr>
          <a:xfrm>
            <a:off x="1078992" y="23500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15" name="Shape 13"/>
          <p:cNvSpPr/>
          <p:nvPr/>
        </p:nvSpPr>
        <p:spPr>
          <a:xfrm>
            <a:off x="2299716" y="2240280"/>
            <a:ext cx="2162556" cy="402336"/>
          </a:xfrm>
          <a:prstGeom prst="rect">
            <a:avLst/>
          </a:prstGeom>
          <a:solidFill>
            <a:srgbClr val="1B1D21"/>
          </a:solidFill>
          <a:ln/>
        </p:spPr>
      </p:sp>
      <p:sp>
        <p:nvSpPr>
          <p:cNvPr id="16" name="Text 14"/>
          <p:cNvSpPr/>
          <p:nvPr/>
        </p:nvSpPr>
        <p:spPr>
          <a:xfrm>
            <a:off x="2409444" y="2240280"/>
            <a:ext cx="1943100"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이름</a:t>
            </a:r>
            <a:endParaRPr lang="en-US" sz="1200" dirty="0"/>
          </a:p>
        </p:txBody>
      </p:sp>
      <p:sp>
        <p:nvSpPr>
          <p:cNvPr id="17" name="Shape 15"/>
          <p:cNvSpPr/>
          <p:nvPr/>
        </p:nvSpPr>
        <p:spPr>
          <a:xfrm>
            <a:off x="530352" y="2642616"/>
            <a:ext cx="1769364" cy="420624"/>
          </a:xfrm>
          <a:prstGeom prst="rect">
            <a:avLst/>
          </a:prstGeom>
          <a:solidFill>
            <a:srgbClr val="EAF2FD"/>
          </a:solidFill>
          <a:ln w="9525">
            <a:solidFill>
              <a:srgbClr val="E0E3E7"/>
            </a:solidFill>
            <a:prstDash val="solid"/>
          </a:ln>
        </p:spPr>
      </p:sp>
      <p:sp>
        <p:nvSpPr>
          <p:cNvPr id="18" name="Text 16"/>
          <p:cNvSpPr/>
          <p:nvPr/>
        </p:nvSpPr>
        <p:spPr>
          <a:xfrm>
            <a:off x="640080" y="2642616"/>
            <a:ext cx="1549908"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20301</a:t>
            </a:r>
            <a:endParaRPr lang="en-US" sz="1250" dirty="0"/>
          </a:p>
        </p:txBody>
      </p:sp>
      <p:sp>
        <p:nvSpPr>
          <p:cNvPr id="19" name="Shape 17"/>
          <p:cNvSpPr/>
          <p:nvPr/>
        </p:nvSpPr>
        <p:spPr>
          <a:xfrm>
            <a:off x="2299716" y="2642616"/>
            <a:ext cx="2162556" cy="420624"/>
          </a:xfrm>
          <a:prstGeom prst="rect">
            <a:avLst/>
          </a:prstGeom>
          <a:solidFill>
            <a:srgbClr val="FFFFFF"/>
          </a:solidFill>
          <a:ln w="9525">
            <a:solidFill>
              <a:srgbClr val="E0E3E7"/>
            </a:solidFill>
            <a:prstDash val="solid"/>
          </a:ln>
        </p:spPr>
      </p:sp>
      <p:sp>
        <p:nvSpPr>
          <p:cNvPr id="20" name="Text 18"/>
          <p:cNvSpPr/>
          <p:nvPr/>
        </p:nvSpPr>
        <p:spPr>
          <a:xfrm>
            <a:off x="2409444" y="2642616"/>
            <a:ext cx="1943100"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김민준</a:t>
            </a:r>
            <a:endParaRPr lang="en-US" sz="1250" dirty="0"/>
          </a:p>
        </p:txBody>
      </p:sp>
      <p:sp>
        <p:nvSpPr>
          <p:cNvPr id="21" name="Shape 19"/>
          <p:cNvSpPr/>
          <p:nvPr/>
        </p:nvSpPr>
        <p:spPr>
          <a:xfrm>
            <a:off x="530352" y="3063240"/>
            <a:ext cx="1769364" cy="420624"/>
          </a:xfrm>
          <a:prstGeom prst="rect">
            <a:avLst/>
          </a:prstGeom>
          <a:solidFill>
            <a:srgbClr val="EAF2FD"/>
          </a:solidFill>
          <a:ln w="9525">
            <a:solidFill>
              <a:srgbClr val="E0E3E7"/>
            </a:solidFill>
            <a:prstDash val="solid"/>
          </a:ln>
        </p:spPr>
      </p:sp>
      <p:sp>
        <p:nvSpPr>
          <p:cNvPr id="22" name="Text 20"/>
          <p:cNvSpPr/>
          <p:nvPr/>
        </p:nvSpPr>
        <p:spPr>
          <a:xfrm>
            <a:off x="640080" y="3063240"/>
            <a:ext cx="1549908"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20302</a:t>
            </a:r>
            <a:endParaRPr lang="en-US" sz="1250" dirty="0"/>
          </a:p>
        </p:txBody>
      </p:sp>
      <p:sp>
        <p:nvSpPr>
          <p:cNvPr id="23" name="Shape 21"/>
          <p:cNvSpPr/>
          <p:nvPr/>
        </p:nvSpPr>
        <p:spPr>
          <a:xfrm>
            <a:off x="2299716" y="3063240"/>
            <a:ext cx="2162556" cy="420624"/>
          </a:xfrm>
          <a:prstGeom prst="rect">
            <a:avLst/>
          </a:prstGeom>
          <a:solidFill>
            <a:srgbClr val="FFFFFF"/>
          </a:solidFill>
          <a:ln w="9525">
            <a:solidFill>
              <a:srgbClr val="E0E3E7"/>
            </a:solidFill>
            <a:prstDash val="solid"/>
          </a:ln>
        </p:spPr>
      </p:sp>
      <p:sp>
        <p:nvSpPr>
          <p:cNvPr id="24" name="Text 22"/>
          <p:cNvSpPr/>
          <p:nvPr/>
        </p:nvSpPr>
        <p:spPr>
          <a:xfrm>
            <a:off x="2409444" y="3063240"/>
            <a:ext cx="1943100"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이서연</a:t>
            </a:r>
            <a:endParaRPr lang="en-US" sz="1250" dirty="0"/>
          </a:p>
        </p:txBody>
      </p:sp>
      <p:sp>
        <p:nvSpPr>
          <p:cNvPr id="25" name="Text 23"/>
          <p:cNvSpPr/>
          <p:nvPr/>
        </p:nvSpPr>
        <p:spPr>
          <a:xfrm>
            <a:off x="4937760" y="1892808"/>
            <a:ext cx="6720840"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성적  grades · 안 1</a:t>
            </a:r>
            <a:endParaRPr lang="en-US" sz="1300" dirty="0"/>
          </a:p>
        </p:txBody>
      </p:sp>
      <p:sp>
        <p:nvSpPr>
          <p:cNvPr id="26" name="Shape 24"/>
          <p:cNvSpPr/>
          <p:nvPr/>
        </p:nvSpPr>
        <p:spPr>
          <a:xfrm>
            <a:off x="4937760" y="2240280"/>
            <a:ext cx="1747418" cy="402336"/>
          </a:xfrm>
          <a:prstGeom prst="rect">
            <a:avLst/>
          </a:prstGeom>
          <a:solidFill>
            <a:srgbClr val="2F6FD0"/>
          </a:solidFill>
          <a:ln/>
        </p:spPr>
      </p:sp>
      <p:sp>
        <p:nvSpPr>
          <p:cNvPr id="27" name="Text 25"/>
          <p:cNvSpPr/>
          <p:nvPr/>
        </p:nvSpPr>
        <p:spPr>
          <a:xfrm>
            <a:off x="5047488" y="2240280"/>
            <a:ext cx="1527962"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학번</a:t>
            </a:r>
            <a:endParaRPr lang="en-US" sz="1200" dirty="0"/>
          </a:p>
        </p:txBody>
      </p:sp>
      <p:sp>
        <p:nvSpPr>
          <p:cNvPr id="28" name="Shape 26"/>
          <p:cNvSpPr/>
          <p:nvPr/>
        </p:nvSpPr>
        <p:spPr>
          <a:xfrm>
            <a:off x="5486400" y="2350008"/>
            <a:ext cx="329184" cy="182880"/>
          </a:xfrm>
          <a:prstGeom prst="roundRect">
            <a:avLst>
              <a:gd name="adj" fmla="val 15000"/>
            </a:avLst>
          </a:prstGeom>
          <a:solidFill>
            <a:srgbClr val="FF5C00"/>
          </a:solidFill>
          <a:ln/>
        </p:spPr>
      </p:sp>
      <p:sp>
        <p:nvSpPr>
          <p:cNvPr id="29" name="Text 27"/>
          <p:cNvSpPr/>
          <p:nvPr/>
        </p:nvSpPr>
        <p:spPr>
          <a:xfrm>
            <a:off x="5486400" y="23500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30" name="Shape 28"/>
          <p:cNvSpPr/>
          <p:nvPr/>
        </p:nvSpPr>
        <p:spPr>
          <a:xfrm>
            <a:off x="5870448" y="2350008"/>
            <a:ext cx="329184" cy="182880"/>
          </a:xfrm>
          <a:prstGeom prst="roundRect">
            <a:avLst>
              <a:gd name="adj" fmla="val 15000"/>
            </a:avLst>
          </a:prstGeom>
          <a:solidFill>
            <a:srgbClr val="0E7C86"/>
          </a:solidFill>
          <a:ln/>
        </p:spPr>
      </p:sp>
      <p:sp>
        <p:nvSpPr>
          <p:cNvPr id="31" name="Text 29"/>
          <p:cNvSpPr/>
          <p:nvPr/>
        </p:nvSpPr>
        <p:spPr>
          <a:xfrm>
            <a:off x="5870448" y="23500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FK</a:t>
            </a:r>
            <a:endParaRPr lang="en-US" sz="800" dirty="0"/>
          </a:p>
        </p:txBody>
      </p:sp>
      <p:sp>
        <p:nvSpPr>
          <p:cNvPr id="32" name="Shape 30"/>
          <p:cNvSpPr/>
          <p:nvPr/>
        </p:nvSpPr>
        <p:spPr>
          <a:xfrm>
            <a:off x="6685178" y="2240280"/>
            <a:ext cx="1814627" cy="402336"/>
          </a:xfrm>
          <a:prstGeom prst="rect">
            <a:avLst/>
          </a:prstGeom>
          <a:solidFill>
            <a:srgbClr val="1B1D21"/>
          </a:solidFill>
          <a:ln/>
        </p:spPr>
      </p:sp>
      <p:sp>
        <p:nvSpPr>
          <p:cNvPr id="33" name="Text 31"/>
          <p:cNvSpPr/>
          <p:nvPr/>
        </p:nvSpPr>
        <p:spPr>
          <a:xfrm>
            <a:off x="6794906" y="2240280"/>
            <a:ext cx="1595171"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시험</a:t>
            </a:r>
            <a:endParaRPr lang="en-US" sz="1200" dirty="0"/>
          </a:p>
        </p:txBody>
      </p:sp>
      <p:sp>
        <p:nvSpPr>
          <p:cNvPr id="34" name="Shape 32"/>
          <p:cNvSpPr/>
          <p:nvPr/>
        </p:nvSpPr>
        <p:spPr>
          <a:xfrm>
            <a:off x="7233818" y="2350008"/>
            <a:ext cx="329184" cy="182880"/>
          </a:xfrm>
          <a:prstGeom prst="roundRect">
            <a:avLst>
              <a:gd name="adj" fmla="val 15000"/>
            </a:avLst>
          </a:prstGeom>
          <a:solidFill>
            <a:srgbClr val="FF5C00"/>
          </a:solidFill>
          <a:ln/>
        </p:spPr>
      </p:sp>
      <p:sp>
        <p:nvSpPr>
          <p:cNvPr id="35" name="Text 33"/>
          <p:cNvSpPr/>
          <p:nvPr/>
        </p:nvSpPr>
        <p:spPr>
          <a:xfrm>
            <a:off x="7233818" y="23500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36" name="Shape 34"/>
          <p:cNvSpPr/>
          <p:nvPr/>
        </p:nvSpPr>
        <p:spPr>
          <a:xfrm>
            <a:off x="8499805" y="2240280"/>
            <a:ext cx="1008126" cy="402336"/>
          </a:xfrm>
          <a:prstGeom prst="rect">
            <a:avLst/>
          </a:prstGeom>
          <a:solidFill>
            <a:srgbClr val="1B1D21"/>
          </a:solidFill>
          <a:ln/>
        </p:spPr>
      </p:sp>
      <p:sp>
        <p:nvSpPr>
          <p:cNvPr id="37" name="Text 35"/>
          <p:cNvSpPr/>
          <p:nvPr/>
        </p:nvSpPr>
        <p:spPr>
          <a:xfrm>
            <a:off x="8609533" y="2240280"/>
            <a:ext cx="788670"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국어</a:t>
            </a:r>
            <a:endParaRPr lang="en-US" sz="1200" dirty="0"/>
          </a:p>
        </p:txBody>
      </p:sp>
      <p:sp>
        <p:nvSpPr>
          <p:cNvPr id="38" name="Shape 36"/>
          <p:cNvSpPr/>
          <p:nvPr/>
        </p:nvSpPr>
        <p:spPr>
          <a:xfrm>
            <a:off x="9507931" y="2240280"/>
            <a:ext cx="1075334" cy="402336"/>
          </a:xfrm>
          <a:prstGeom prst="rect">
            <a:avLst/>
          </a:prstGeom>
          <a:solidFill>
            <a:srgbClr val="1B1D21"/>
          </a:solidFill>
          <a:ln/>
        </p:spPr>
      </p:sp>
      <p:sp>
        <p:nvSpPr>
          <p:cNvPr id="39" name="Text 37"/>
          <p:cNvSpPr/>
          <p:nvPr/>
        </p:nvSpPr>
        <p:spPr>
          <a:xfrm>
            <a:off x="9617659" y="2240280"/>
            <a:ext cx="85587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수학</a:t>
            </a:r>
            <a:endParaRPr lang="en-US" sz="1200" dirty="0"/>
          </a:p>
        </p:txBody>
      </p:sp>
      <p:sp>
        <p:nvSpPr>
          <p:cNvPr id="40" name="Shape 38"/>
          <p:cNvSpPr/>
          <p:nvPr/>
        </p:nvSpPr>
        <p:spPr>
          <a:xfrm>
            <a:off x="10583266" y="2240280"/>
            <a:ext cx="1075334" cy="402336"/>
          </a:xfrm>
          <a:prstGeom prst="rect">
            <a:avLst/>
          </a:prstGeom>
          <a:solidFill>
            <a:srgbClr val="1B1D21"/>
          </a:solidFill>
          <a:ln/>
        </p:spPr>
      </p:sp>
      <p:sp>
        <p:nvSpPr>
          <p:cNvPr id="41" name="Text 39"/>
          <p:cNvSpPr/>
          <p:nvPr/>
        </p:nvSpPr>
        <p:spPr>
          <a:xfrm>
            <a:off x="10692994" y="2240280"/>
            <a:ext cx="85587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영어</a:t>
            </a:r>
            <a:endParaRPr lang="en-US" sz="1200" dirty="0"/>
          </a:p>
        </p:txBody>
      </p:sp>
      <p:sp>
        <p:nvSpPr>
          <p:cNvPr id="42" name="Shape 40"/>
          <p:cNvSpPr/>
          <p:nvPr/>
        </p:nvSpPr>
        <p:spPr>
          <a:xfrm>
            <a:off x="4937760" y="2642616"/>
            <a:ext cx="1747418" cy="420624"/>
          </a:xfrm>
          <a:prstGeom prst="rect">
            <a:avLst/>
          </a:prstGeom>
          <a:solidFill>
            <a:srgbClr val="EAF2FD"/>
          </a:solidFill>
          <a:ln w="9525">
            <a:solidFill>
              <a:srgbClr val="E0E3E7"/>
            </a:solidFill>
            <a:prstDash val="solid"/>
          </a:ln>
        </p:spPr>
      </p:sp>
      <p:sp>
        <p:nvSpPr>
          <p:cNvPr id="43" name="Text 41"/>
          <p:cNvSpPr/>
          <p:nvPr/>
        </p:nvSpPr>
        <p:spPr>
          <a:xfrm>
            <a:off x="5047488" y="2642616"/>
            <a:ext cx="1527962"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20301</a:t>
            </a:r>
            <a:endParaRPr lang="en-US" sz="1250" dirty="0"/>
          </a:p>
        </p:txBody>
      </p:sp>
      <p:sp>
        <p:nvSpPr>
          <p:cNvPr id="44" name="Shape 42"/>
          <p:cNvSpPr/>
          <p:nvPr/>
        </p:nvSpPr>
        <p:spPr>
          <a:xfrm>
            <a:off x="6685178" y="2642616"/>
            <a:ext cx="1814627" cy="420624"/>
          </a:xfrm>
          <a:prstGeom prst="rect">
            <a:avLst/>
          </a:prstGeom>
          <a:solidFill>
            <a:srgbClr val="FFFFFF"/>
          </a:solidFill>
          <a:ln w="9525">
            <a:solidFill>
              <a:srgbClr val="E0E3E7"/>
            </a:solidFill>
            <a:prstDash val="solid"/>
          </a:ln>
        </p:spPr>
      </p:sp>
      <p:sp>
        <p:nvSpPr>
          <p:cNvPr id="45" name="Text 43"/>
          <p:cNvSpPr/>
          <p:nvPr/>
        </p:nvSpPr>
        <p:spPr>
          <a:xfrm>
            <a:off x="6794906" y="2642616"/>
            <a:ext cx="1595171"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1학기 중간</a:t>
            </a:r>
            <a:endParaRPr lang="en-US" sz="1250" dirty="0"/>
          </a:p>
        </p:txBody>
      </p:sp>
      <p:sp>
        <p:nvSpPr>
          <p:cNvPr id="46" name="Shape 44"/>
          <p:cNvSpPr/>
          <p:nvPr/>
        </p:nvSpPr>
        <p:spPr>
          <a:xfrm>
            <a:off x="8499805" y="2642616"/>
            <a:ext cx="1008126" cy="420624"/>
          </a:xfrm>
          <a:prstGeom prst="rect">
            <a:avLst/>
          </a:prstGeom>
          <a:solidFill>
            <a:srgbClr val="FFFFFF"/>
          </a:solidFill>
          <a:ln w="9525">
            <a:solidFill>
              <a:srgbClr val="E0E3E7"/>
            </a:solidFill>
            <a:prstDash val="solid"/>
          </a:ln>
        </p:spPr>
      </p:sp>
      <p:sp>
        <p:nvSpPr>
          <p:cNvPr id="47" name="Text 45"/>
          <p:cNvSpPr/>
          <p:nvPr/>
        </p:nvSpPr>
        <p:spPr>
          <a:xfrm>
            <a:off x="8609533" y="2642616"/>
            <a:ext cx="788670"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85</a:t>
            </a:r>
            <a:endParaRPr lang="en-US" sz="1250" dirty="0"/>
          </a:p>
        </p:txBody>
      </p:sp>
      <p:sp>
        <p:nvSpPr>
          <p:cNvPr id="48" name="Shape 46"/>
          <p:cNvSpPr/>
          <p:nvPr/>
        </p:nvSpPr>
        <p:spPr>
          <a:xfrm>
            <a:off x="9507931" y="2642616"/>
            <a:ext cx="1075334" cy="420624"/>
          </a:xfrm>
          <a:prstGeom prst="rect">
            <a:avLst/>
          </a:prstGeom>
          <a:solidFill>
            <a:srgbClr val="FFFFFF"/>
          </a:solidFill>
          <a:ln w="9525">
            <a:solidFill>
              <a:srgbClr val="E0E3E7"/>
            </a:solidFill>
            <a:prstDash val="solid"/>
          </a:ln>
        </p:spPr>
      </p:sp>
      <p:sp>
        <p:nvSpPr>
          <p:cNvPr id="49" name="Text 47"/>
          <p:cNvSpPr/>
          <p:nvPr/>
        </p:nvSpPr>
        <p:spPr>
          <a:xfrm>
            <a:off x="9617659" y="2642616"/>
            <a:ext cx="855878"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92</a:t>
            </a:r>
            <a:endParaRPr lang="en-US" sz="1250" dirty="0"/>
          </a:p>
        </p:txBody>
      </p:sp>
      <p:sp>
        <p:nvSpPr>
          <p:cNvPr id="50" name="Shape 48"/>
          <p:cNvSpPr/>
          <p:nvPr/>
        </p:nvSpPr>
        <p:spPr>
          <a:xfrm>
            <a:off x="10583266" y="2642616"/>
            <a:ext cx="1075334" cy="420624"/>
          </a:xfrm>
          <a:prstGeom prst="rect">
            <a:avLst/>
          </a:prstGeom>
          <a:solidFill>
            <a:srgbClr val="FFFFFF"/>
          </a:solidFill>
          <a:ln w="9525">
            <a:solidFill>
              <a:srgbClr val="E0E3E7"/>
            </a:solidFill>
            <a:prstDash val="solid"/>
          </a:ln>
        </p:spPr>
      </p:sp>
      <p:sp>
        <p:nvSpPr>
          <p:cNvPr id="51" name="Text 49"/>
          <p:cNvSpPr/>
          <p:nvPr/>
        </p:nvSpPr>
        <p:spPr>
          <a:xfrm>
            <a:off x="10692994" y="2642616"/>
            <a:ext cx="855878"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78</a:t>
            </a:r>
            <a:endParaRPr lang="en-US" sz="1250" dirty="0"/>
          </a:p>
        </p:txBody>
      </p:sp>
      <p:sp>
        <p:nvSpPr>
          <p:cNvPr id="52" name="Shape 50"/>
          <p:cNvSpPr/>
          <p:nvPr/>
        </p:nvSpPr>
        <p:spPr>
          <a:xfrm>
            <a:off x="4937760" y="3063240"/>
            <a:ext cx="1747418" cy="420624"/>
          </a:xfrm>
          <a:prstGeom prst="rect">
            <a:avLst/>
          </a:prstGeom>
          <a:solidFill>
            <a:srgbClr val="EAF2FD"/>
          </a:solidFill>
          <a:ln w="9525">
            <a:solidFill>
              <a:srgbClr val="E0E3E7"/>
            </a:solidFill>
            <a:prstDash val="solid"/>
          </a:ln>
        </p:spPr>
      </p:sp>
      <p:sp>
        <p:nvSpPr>
          <p:cNvPr id="53" name="Text 51"/>
          <p:cNvSpPr/>
          <p:nvPr/>
        </p:nvSpPr>
        <p:spPr>
          <a:xfrm>
            <a:off x="5047488" y="3063240"/>
            <a:ext cx="1527962"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20301</a:t>
            </a:r>
            <a:endParaRPr lang="en-US" sz="1250" dirty="0"/>
          </a:p>
        </p:txBody>
      </p:sp>
      <p:sp>
        <p:nvSpPr>
          <p:cNvPr id="54" name="Shape 52"/>
          <p:cNvSpPr/>
          <p:nvPr/>
        </p:nvSpPr>
        <p:spPr>
          <a:xfrm>
            <a:off x="6685178" y="3063240"/>
            <a:ext cx="1814627" cy="420624"/>
          </a:xfrm>
          <a:prstGeom prst="rect">
            <a:avLst/>
          </a:prstGeom>
          <a:solidFill>
            <a:srgbClr val="FFFFFF"/>
          </a:solidFill>
          <a:ln w="9525">
            <a:solidFill>
              <a:srgbClr val="E0E3E7"/>
            </a:solidFill>
            <a:prstDash val="solid"/>
          </a:ln>
        </p:spPr>
      </p:sp>
      <p:sp>
        <p:nvSpPr>
          <p:cNvPr id="55" name="Text 53"/>
          <p:cNvSpPr/>
          <p:nvPr/>
        </p:nvSpPr>
        <p:spPr>
          <a:xfrm>
            <a:off x="6794906" y="3063240"/>
            <a:ext cx="1595171"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1학기 기말</a:t>
            </a:r>
            <a:endParaRPr lang="en-US" sz="1250" dirty="0"/>
          </a:p>
        </p:txBody>
      </p:sp>
      <p:sp>
        <p:nvSpPr>
          <p:cNvPr id="56" name="Shape 54"/>
          <p:cNvSpPr/>
          <p:nvPr/>
        </p:nvSpPr>
        <p:spPr>
          <a:xfrm>
            <a:off x="8499805" y="3063240"/>
            <a:ext cx="1008126" cy="420624"/>
          </a:xfrm>
          <a:prstGeom prst="rect">
            <a:avLst/>
          </a:prstGeom>
          <a:solidFill>
            <a:srgbClr val="FFFFFF"/>
          </a:solidFill>
          <a:ln w="9525">
            <a:solidFill>
              <a:srgbClr val="E0E3E7"/>
            </a:solidFill>
            <a:prstDash val="solid"/>
          </a:ln>
        </p:spPr>
      </p:sp>
      <p:sp>
        <p:nvSpPr>
          <p:cNvPr id="57" name="Text 55"/>
          <p:cNvSpPr/>
          <p:nvPr/>
        </p:nvSpPr>
        <p:spPr>
          <a:xfrm>
            <a:off x="8609533" y="3063240"/>
            <a:ext cx="788670"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88</a:t>
            </a:r>
            <a:endParaRPr lang="en-US" sz="1250" dirty="0"/>
          </a:p>
        </p:txBody>
      </p:sp>
      <p:sp>
        <p:nvSpPr>
          <p:cNvPr id="58" name="Shape 56"/>
          <p:cNvSpPr/>
          <p:nvPr/>
        </p:nvSpPr>
        <p:spPr>
          <a:xfrm>
            <a:off x="9507931" y="3063240"/>
            <a:ext cx="1075334" cy="420624"/>
          </a:xfrm>
          <a:prstGeom prst="rect">
            <a:avLst/>
          </a:prstGeom>
          <a:solidFill>
            <a:srgbClr val="FFFFFF"/>
          </a:solidFill>
          <a:ln w="9525">
            <a:solidFill>
              <a:srgbClr val="E0E3E7"/>
            </a:solidFill>
            <a:prstDash val="solid"/>
          </a:ln>
        </p:spPr>
      </p:sp>
      <p:sp>
        <p:nvSpPr>
          <p:cNvPr id="59" name="Text 57"/>
          <p:cNvSpPr/>
          <p:nvPr/>
        </p:nvSpPr>
        <p:spPr>
          <a:xfrm>
            <a:off x="9617659" y="3063240"/>
            <a:ext cx="855878"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90</a:t>
            </a:r>
            <a:endParaRPr lang="en-US" sz="1250" dirty="0"/>
          </a:p>
        </p:txBody>
      </p:sp>
      <p:sp>
        <p:nvSpPr>
          <p:cNvPr id="60" name="Shape 58"/>
          <p:cNvSpPr/>
          <p:nvPr/>
        </p:nvSpPr>
        <p:spPr>
          <a:xfrm>
            <a:off x="10583266" y="3063240"/>
            <a:ext cx="1075334" cy="420624"/>
          </a:xfrm>
          <a:prstGeom prst="rect">
            <a:avLst/>
          </a:prstGeom>
          <a:solidFill>
            <a:srgbClr val="FFFFFF"/>
          </a:solidFill>
          <a:ln w="9525">
            <a:solidFill>
              <a:srgbClr val="E0E3E7"/>
            </a:solidFill>
            <a:prstDash val="solid"/>
          </a:ln>
        </p:spPr>
      </p:sp>
      <p:sp>
        <p:nvSpPr>
          <p:cNvPr id="61" name="Text 59"/>
          <p:cNvSpPr/>
          <p:nvPr/>
        </p:nvSpPr>
        <p:spPr>
          <a:xfrm>
            <a:off x="10692994" y="3063240"/>
            <a:ext cx="855878"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80</a:t>
            </a:r>
            <a:endParaRPr lang="en-US" sz="1250" dirty="0"/>
          </a:p>
        </p:txBody>
      </p:sp>
      <p:sp>
        <p:nvSpPr>
          <p:cNvPr id="62" name="Shape 60"/>
          <p:cNvSpPr/>
          <p:nvPr/>
        </p:nvSpPr>
        <p:spPr>
          <a:xfrm>
            <a:off x="4937760" y="3483864"/>
            <a:ext cx="1747418" cy="420624"/>
          </a:xfrm>
          <a:prstGeom prst="rect">
            <a:avLst/>
          </a:prstGeom>
          <a:solidFill>
            <a:srgbClr val="EAF2FD"/>
          </a:solidFill>
          <a:ln w="9525">
            <a:solidFill>
              <a:srgbClr val="E0E3E7"/>
            </a:solidFill>
            <a:prstDash val="solid"/>
          </a:ln>
        </p:spPr>
      </p:sp>
      <p:sp>
        <p:nvSpPr>
          <p:cNvPr id="63" name="Text 61"/>
          <p:cNvSpPr/>
          <p:nvPr/>
        </p:nvSpPr>
        <p:spPr>
          <a:xfrm>
            <a:off x="5047488" y="3483864"/>
            <a:ext cx="1527962"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20302</a:t>
            </a:r>
            <a:endParaRPr lang="en-US" sz="1250" dirty="0"/>
          </a:p>
        </p:txBody>
      </p:sp>
      <p:sp>
        <p:nvSpPr>
          <p:cNvPr id="64" name="Shape 62"/>
          <p:cNvSpPr/>
          <p:nvPr/>
        </p:nvSpPr>
        <p:spPr>
          <a:xfrm>
            <a:off x="6685178" y="3483864"/>
            <a:ext cx="1814627" cy="420624"/>
          </a:xfrm>
          <a:prstGeom prst="rect">
            <a:avLst/>
          </a:prstGeom>
          <a:solidFill>
            <a:srgbClr val="FFFFFF"/>
          </a:solidFill>
          <a:ln w="9525">
            <a:solidFill>
              <a:srgbClr val="E0E3E7"/>
            </a:solidFill>
            <a:prstDash val="solid"/>
          </a:ln>
        </p:spPr>
      </p:sp>
      <p:sp>
        <p:nvSpPr>
          <p:cNvPr id="65" name="Text 63"/>
          <p:cNvSpPr/>
          <p:nvPr/>
        </p:nvSpPr>
        <p:spPr>
          <a:xfrm>
            <a:off x="6794906" y="3483864"/>
            <a:ext cx="1595171"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1학기 중간</a:t>
            </a:r>
            <a:endParaRPr lang="en-US" sz="1250" dirty="0"/>
          </a:p>
        </p:txBody>
      </p:sp>
      <p:sp>
        <p:nvSpPr>
          <p:cNvPr id="66" name="Shape 64"/>
          <p:cNvSpPr/>
          <p:nvPr/>
        </p:nvSpPr>
        <p:spPr>
          <a:xfrm>
            <a:off x="8499805" y="3483864"/>
            <a:ext cx="1008126" cy="420624"/>
          </a:xfrm>
          <a:prstGeom prst="rect">
            <a:avLst/>
          </a:prstGeom>
          <a:solidFill>
            <a:srgbClr val="FFFFFF"/>
          </a:solidFill>
          <a:ln w="9525">
            <a:solidFill>
              <a:srgbClr val="E0E3E7"/>
            </a:solidFill>
            <a:prstDash val="solid"/>
          </a:ln>
        </p:spPr>
      </p:sp>
      <p:sp>
        <p:nvSpPr>
          <p:cNvPr id="67" name="Text 65"/>
          <p:cNvSpPr/>
          <p:nvPr/>
        </p:nvSpPr>
        <p:spPr>
          <a:xfrm>
            <a:off x="8609533" y="3483864"/>
            <a:ext cx="788670"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90</a:t>
            </a:r>
            <a:endParaRPr lang="en-US" sz="1250" dirty="0"/>
          </a:p>
        </p:txBody>
      </p:sp>
      <p:sp>
        <p:nvSpPr>
          <p:cNvPr id="68" name="Shape 66"/>
          <p:cNvSpPr/>
          <p:nvPr/>
        </p:nvSpPr>
        <p:spPr>
          <a:xfrm>
            <a:off x="9507931" y="3483864"/>
            <a:ext cx="1075334" cy="420624"/>
          </a:xfrm>
          <a:prstGeom prst="rect">
            <a:avLst/>
          </a:prstGeom>
          <a:solidFill>
            <a:srgbClr val="FFFFFF"/>
          </a:solidFill>
          <a:ln w="9525">
            <a:solidFill>
              <a:srgbClr val="E0E3E7"/>
            </a:solidFill>
            <a:prstDash val="solid"/>
          </a:ln>
        </p:spPr>
      </p:sp>
      <p:sp>
        <p:nvSpPr>
          <p:cNvPr id="69" name="Text 67"/>
          <p:cNvSpPr/>
          <p:nvPr/>
        </p:nvSpPr>
        <p:spPr>
          <a:xfrm>
            <a:off x="9617659" y="3483864"/>
            <a:ext cx="855878"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74</a:t>
            </a:r>
            <a:endParaRPr lang="en-US" sz="1250" dirty="0"/>
          </a:p>
        </p:txBody>
      </p:sp>
      <p:sp>
        <p:nvSpPr>
          <p:cNvPr id="70" name="Shape 68"/>
          <p:cNvSpPr/>
          <p:nvPr/>
        </p:nvSpPr>
        <p:spPr>
          <a:xfrm>
            <a:off x="10583266" y="3483864"/>
            <a:ext cx="1075334" cy="420624"/>
          </a:xfrm>
          <a:prstGeom prst="rect">
            <a:avLst/>
          </a:prstGeom>
          <a:solidFill>
            <a:srgbClr val="FFFFFF"/>
          </a:solidFill>
          <a:ln w="9525">
            <a:solidFill>
              <a:srgbClr val="E0E3E7"/>
            </a:solidFill>
            <a:prstDash val="solid"/>
          </a:ln>
        </p:spPr>
      </p:sp>
      <p:sp>
        <p:nvSpPr>
          <p:cNvPr id="71" name="Text 69"/>
          <p:cNvSpPr/>
          <p:nvPr/>
        </p:nvSpPr>
        <p:spPr>
          <a:xfrm>
            <a:off x="10692994" y="3483864"/>
            <a:ext cx="855878" cy="420624"/>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88</a:t>
            </a:r>
            <a:endParaRPr lang="en-US" sz="1250" dirty="0"/>
          </a:p>
        </p:txBody>
      </p:sp>
      <p:sp>
        <p:nvSpPr>
          <p:cNvPr id="72" name="Text 70"/>
          <p:cNvSpPr/>
          <p:nvPr/>
        </p:nvSpPr>
        <p:spPr>
          <a:xfrm>
            <a:off x="530352" y="4069080"/>
            <a:ext cx="11128248" cy="365760"/>
          </a:xfrm>
          <a:prstGeom prst="rect">
            <a:avLst/>
          </a:prstGeom>
          <a:noFill/>
          <a:ln/>
        </p:spPr>
        <p:txBody>
          <a:bodyPr wrap="square" lIns="0" tIns="0" rIns="0" bIns="0" rtlCol="0" anchor="ctr"/>
          <a:lstStyle/>
          <a:p>
            <a:pPr algn="ctr" indent="0" marL="0">
              <a:buNone/>
            </a:pPr>
            <a:r>
              <a:rPr lang="en-US" sz="1700" b="1" dirty="0">
                <a:solidFill>
                  <a:srgbClr val="FF5C00"/>
                </a:solidFill>
                <a:latin typeface="IBM Plex Mono" pitchFamily="34" charset="0"/>
                <a:ea typeface="IBM Plex Mono" pitchFamily="34" charset="-122"/>
                <a:cs typeface="IBM Plex Mono" pitchFamily="34" charset="-120"/>
              </a:rPr>
              <a:t>학생.학번   ←   성적.학번</a:t>
            </a:r>
            <a:endParaRPr lang="en-US" sz="1700" dirty="0"/>
          </a:p>
        </p:txBody>
      </p:sp>
      <p:sp>
        <p:nvSpPr>
          <p:cNvPr id="73" name="Shape 71"/>
          <p:cNvSpPr/>
          <p:nvPr/>
        </p:nvSpPr>
        <p:spPr>
          <a:xfrm>
            <a:off x="530352" y="4526280"/>
            <a:ext cx="5426964" cy="1280160"/>
          </a:xfrm>
          <a:prstGeom prst="roundRect">
            <a:avLst>
              <a:gd name="adj" fmla="val 3929"/>
            </a:avLst>
          </a:prstGeom>
          <a:solidFill>
            <a:srgbClr val="E7F2ED"/>
          </a:solidFill>
          <a:ln w="12700">
            <a:solidFill>
              <a:srgbClr val="0E7C86"/>
            </a:solidFill>
            <a:prstDash val="solid"/>
          </a:ln>
        </p:spPr>
      </p:sp>
      <p:sp>
        <p:nvSpPr>
          <p:cNvPr id="74" name="Text 72"/>
          <p:cNvSpPr/>
          <p:nvPr/>
        </p:nvSpPr>
        <p:spPr>
          <a:xfrm>
            <a:off x="713232" y="4690872"/>
            <a:ext cx="5061204" cy="237744"/>
          </a:xfrm>
          <a:prstGeom prst="rect">
            <a:avLst/>
          </a:prstGeom>
          <a:noFill/>
          <a:ln/>
        </p:spPr>
        <p:txBody>
          <a:bodyPr wrap="square" lIns="0" tIns="0" rIns="0" bIns="0" rtlCol="0" anchor="ctr"/>
          <a:lstStyle/>
          <a:p>
            <a:pPr indent="0" marL="0">
              <a:buNone/>
            </a:pPr>
            <a:r>
              <a:rPr lang="en-US" sz="1050" b="1" spc="60" kern="0" dirty="0">
                <a:solidFill>
                  <a:srgbClr val="0E7C86"/>
                </a:solidFill>
                <a:latin typeface="IBM Plex Sans KR" pitchFamily="34" charset="0"/>
                <a:ea typeface="IBM Plex Sans KR" pitchFamily="34" charset="-122"/>
                <a:cs typeface="IBM Plex Sans KR" pitchFamily="34" charset="-120"/>
              </a:rPr>
              <a:t>Foreign Key</a:t>
            </a:r>
            <a:endParaRPr lang="en-US" sz="1050" dirty="0"/>
          </a:p>
        </p:txBody>
      </p:sp>
      <p:sp>
        <p:nvSpPr>
          <p:cNvPr id="75" name="Text 73"/>
          <p:cNvSpPr/>
          <p:nvPr/>
        </p:nvSpPr>
        <p:spPr>
          <a:xfrm>
            <a:off x="713232" y="4983480"/>
            <a:ext cx="506120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다른 표에서 가져온 열쇠</a:t>
            </a:r>
            <a:endParaRPr lang="en-US" sz="1650" dirty="0"/>
          </a:p>
        </p:txBody>
      </p:sp>
      <p:sp>
        <p:nvSpPr>
          <p:cNvPr id="76" name="Text 74"/>
          <p:cNvSpPr/>
          <p:nvPr/>
        </p:nvSpPr>
        <p:spPr>
          <a:xfrm>
            <a:off x="713232" y="5477256"/>
            <a:ext cx="5061204" cy="182880"/>
          </a:xfrm>
          <a:prstGeom prst="rect">
            <a:avLst/>
          </a:prstGeom>
          <a:noFill/>
          <a:ln/>
        </p:spPr>
        <p:txBody>
          <a:bodyPr wrap="square" lIns="0" tIns="0" rIns="0" bIns="0" rtlCol="0" anchor="t"/>
          <a:lstStyle/>
          <a:p>
            <a:pPr indent="0" marL="0">
              <a:lnSpc>
                <a:spcPts val="1900"/>
              </a:lnSpc>
              <a:buNone/>
            </a:pPr>
            <a:r>
              <a:rPr lang="en-US" sz="1250" dirty="0">
                <a:solidFill>
                  <a:srgbClr val="34373D"/>
                </a:solidFill>
                <a:latin typeface="IBM Plex Sans KR" pitchFamily="34" charset="0"/>
                <a:ea typeface="IBM Plex Sans KR" pitchFamily="34" charset="-122"/>
                <a:cs typeface="IBM Plex Sans KR" pitchFamily="34" charset="-120"/>
              </a:rPr>
              <a:t>foreign = 외국의, 바깥의 · 외래키 = 밖에서 온 키</a:t>
            </a:r>
            <a:endParaRPr lang="en-US" sz="1250" dirty="0"/>
          </a:p>
        </p:txBody>
      </p:sp>
      <p:sp>
        <p:nvSpPr>
          <p:cNvPr id="77" name="Shape 75"/>
          <p:cNvSpPr/>
          <p:nvPr/>
        </p:nvSpPr>
        <p:spPr>
          <a:xfrm>
            <a:off x="6231636" y="4526280"/>
            <a:ext cx="5426964" cy="1280160"/>
          </a:xfrm>
          <a:prstGeom prst="roundRect">
            <a:avLst>
              <a:gd name="adj" fmla="val 3929"/>
            </a:avLst>
          </a:prstGeom>
          <a:solidFill>
            <a:srgbClr val="F1F2F4"/>
          </a:solidFill>
          <a:ln w="12700">
            <a:solidFill>
              <a:srgbClr val="E0E3E7"/>
            </a:solidFill>
            <a:prstDash val="solid"/>
          </a:ln>
        </p:spPr>
      </p:sp>
      <p:sp>
        <p:nvSpPr>
          <p:cNvPr id="78" name="Text 76"/>
          <p:cNvSpPr/>
          <p:nvPr/>
        </p:nvSpPr>
        <p:spPr>
          <a:xfrm>
            <a:off x="6414516" y="4690872"/>
            <a:ext cx="5061204" cy="237744"/>
          </a:xfrm>
          <a:prstGeom prst="rect">
            <a:avLst/>
          </a:prstGeom>
          <a:noFill/>
          <a:ln/>
        </p:spPr>
        <p:txBody>
          <a:bodyPr wrap="square" lIns="0" tIns="0" rIns="0" bIns="0" rtlCol="0" anchor="ctr"/>
          <a:lstStyle/>
          <a:p>
            <a:pPr indent="0" marL="0">
              <a:buNone/>
            </a:pPr>
            <a:r>
              <a:rPr lang="en-US" sz="1050" b="1" spc="60" kern="0" dirty="0">
                <a:solidFill>
                  <a:srgbClr val="FF5C00"/>
                </a:solidFill>
                <a:latin typeface="IBM Plex Sans KR" pitchFamily="34" charset="0"/>
                <a:ea typeface="IBM Plex Sans KR" pitchFamily="34" charset="-122"/>
                <a:cs typeface="IBM Plex Sans KR" pitchFamily="34" charset="-120"/>
              </a:rPr>
              <a:t>복합 기본키</a:t>
            </a:r>
            <a:endParaRPr lang="en-US" sz="1050" dirty="0"/>
          </a:p>
        </p:txBody>
      </p:sp>
      <p:sp>
        <p:nvSpPr>
          <p:cNvPr id="79" name="Text 77"/>
          <p:cNvSpPr/>
          <p:nvPr/>
        </p:nvSpPr>
        <p:spPr>
          <a:xfrm>
            <a:off x="6414516" y="4983480"/>
            <a:ext cx="5061204"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학번 + 시험</a:t>
            </a:r>
            <a:endParaRPr lang="en-US" sz="1650" dirty="0"/>
          </a:p>
        </p:txBody>
      </p:sp>
      <p:sp>
        <p:nvSpPr>
          <p:cNvPr id="80" name="Text 78"/>
          <p:cNvSpPr/>
          <p:nvPr/>
        </p:nvSpPr>
        <p:spPr>
          <a:xfrm>
            <a:off x="6414516" y="5477256"/>
            <a:ext cx="5061204" cy="182880"/>
          </a:xfrm>
          <a:prstGeom prst="rect">
            <a:avLst/>
          </a:prstGeom>
          <a:noFill/>
          <a:ln/>
        </p:spPr>
        <p:txBody>
          <a:bodyPr wrap="square" lIns="0" tIns="0" rIns="0" bIns="0" rtlCol="0" anchor="t"/>
          <a:lstStyle/>
          <a:p>
            <a:pPr indent="0" marL="0">
              <a:lnSpc>
                <a:spcPts val="1900"/>
              </a:lnSpc>
              <a:buNone/>
            </a:pPr>
            <a:r>
              <a:rPr lang="en-US" sz="1250" dirty="0">
                <a:solidFill>
                  <a:srgbClr val="6C7078"/>
                </a:solidFill>
                <a:latin typeface="IBM Plex Sans KR" pitchFamily="34" charset="0"/>
                <a:ea typeface="IBM Plex Sans KR" pitchFamily="34" charset="-122"/>
                <a:cs typeface="IBM Plex Sans KR" pitchFamily="34" charset="-120"/>
              </a:rPr>
              <a:t>학번만으로는 중간·기말을 모른다 → 두 칸을 합쳐 기본키</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과목이 바뀌면 과목도 기본키에 넣는다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07</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10쪽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10</a:t>
            </a:r>
            <a:endParaRPr lang="en-US" sz="900" dirty="0"/>
          </a:p>
        </p:txBody>
      </p:sp>
      <p:sp>
        <p:nvSpPr>
          <p:cNvPr id="10" name="Text 8"/>
          <p:cNvSpPr/>
          <p:nvPr/>
        </p:nvSpPr>
        <p:spPr>
          <a:xfrm>
            <a:off x="530352" y="1664208"/>
            <a:ext cx="11128248"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성적 · 안 1  (학번 + 시험)</a:t>
            </a:r>
            <a:endParaRPr lang="en-US" sz="1300" dirty="0"/>
          </a:p>
        </p:txBody>
      </p:sp>
      <p:sp>
        <p:nvSpPr>
          <p:cNvPr id="11" name="Shape 9"/>
          <p:cNvSpPr/>
          <p:nvPr/>
        </p:nvSpPr>
        <p:spPr>
          <a:xfrm>
            <a:off x="530352" y="2011680"/>
            <a:ext cx="2225650" cy="402336"/>
          </a:xfrm>
          <a:prstGeom prst="rect">
            <a:avLst/>
          </a:prstGeom>
          <a:solidFill>
            <a:srgbClr val="1B1D21"/>
          </a:solidFill>
          <a:ln/>
        </p:spPr>
      </p:sp>
      <p:sp>
        <p:nvSpPr>
          <p:cNvPr id="12" name="Text 10"/>
          <p:cNvSpPr/>
          <p:nvPr/>
        </p:nvSpPr>
        <p:spPr>
          <a:xfrm>
            <a:off x="640080" y="2011680"/>
            <a:ext cx="2006194"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학번</a:t>
            </a:r>
            <a:endParaRPr lang="en-US" sz="1200" dirty="0"/>
          </a:p>
        </p:txBody>
      </p:sp>
      <p:sp>
        <p:nvSpPr>
          <p:cNvPr id="13" name="Shape 11"/>
          <p:cNvSpPr/>
          <p:nvPr/>
        </p:nvSpPr>
        <p:spPr>
          <a:xfrm>
            <a:off x="1078992" y="2121408"/>
            <a:ext cx="329184" cy="182880"/>
          </a:xfrm>
          <a:prstGeom prst="roundRect">
            <a:avLst>
              <a:gd name="adj" fmla="val 15000"/>
            </a:avLst>
          </a:prstGeom>
          <a:solidFill>
            <a:srgbClr val="FF5C00"/>
          </a:solidFill>
          <a:ln/>
        </p:spPr>
      </p:sp>
      <p:sp>
        <p:nvSpPr>
          <p:cNvPr id="14" name="Text 12"/>
          <p:cNvSpPr/>
          <p:nvPr/>
        </p:nvSpPr>
        <p:spPr>
          <a:xfrm>
            <a:off x="1078992" y="21214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15" name="Shape 13"/>
          <p:cNvSpPr/>
          <p:nvPr/>
        </p:nvSpPr>
        <p:spPr>
          <a:xfrm>
            <a:off x="1463040" y="2121408"/>
            <a:ext cx="329184" cy="182880"/>
          </a:xfrm>
          <a:prstGeom prst="roundRect">
            <a:avLst>
              <a:gd name="adj" fmla="val 15000"/>
            </a:avLst>
          </a:prstGeom>
          <a:solidFill>
            <a:srgbClr val="0E7C86"/>
          </a:solidFill>
          <a:ln/>
        </p:spPr>
      </p:sp>
      <p:sp>
        <p:nvSpPr>
          <p:cNvPr id="16" name="Text 14"/>
          <p:cNvSpPr/>
          <p:nvPr/>
        </p:nvSpPr>
        <p:spPr>
          <a:xfrm>
            <a:off x="1463040" y="21214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FK</a:t>
            </a:r>
            <a:endParaRPr lang="en-US" sz="800" dirty="0"/>
          </a:p>
        </p:txBody>
      </p:sp>
      <p:sp>
        <p:nvSpPr>
          <p:cNvPr id="17" name="Shape 15"/>
          <p:cNvSpPr/>
          <p:nvPr/>
        </p:nvSpPr>
        <p:spPr>
          <a:xfrm>
            <a:off x="2756002" y="2011680"/>
            <a:ext cx="2893344" cy="402336"/>
          </a:xfrm>
          <a:prstGeom prst="rect">
            <a:avLst/>
          </a:prstGeom>
          <a:solidFill>
            <a:srgbClr val="1B1D21"/>
          </a:solidFill>
          <a:ln/>
        </p:spPr>
      </p:sp>
      <p:sp>
        <p:nvSpPr>
          <p:cNvPr id="18" name="Text 16"/>
          <p:cNvSpPr/>
          <p:nvPr/>
        </p:nvSpPr>
        <p:spPr>
          <a:xfrm>
            <a:off x="2865730" y="2011680"/>
            <a:ext cx="267388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시험</a:t>
            </a:r>
            <a:endParaRPr lang="en-US" sz="1200" dirty="0"/>
          </a:p>
        </p:txBody>
      </p:sp>
      <p:sp>
        <p:nvSpPr>
          <p:cNvPr id="19" name="Shape 17"/>
          <p:cNvSpPr/>
          <p:nvPr/>
        </p:nvSpPr>
        <p:spPr>
          <a:xfrm>
            <a:off x="3304642" y="2121408"/>
            <a:ext cx="329184" cy="182880"/>
          </a:xfrm>
          <a:prstGeom prst="roundRect">
            <a:avLst>
              <a:gd name="adj" fmla="val 15000"/>
            </a:avLst>
          </a:prstGeom>
          <a:solidFill>
            <a:srgbClr val="FF5C00"/>
          </a:solidFill>
          <a:ln/>
        </p:spPr>
      </p:sp>
      <p:sp>
        <p:nvSpPr>
          <p:cNvPr id="20" name="Text 18"/>
          <p:cNvSpPr/>
          <p:nvPr/>
        </p:nvSpPr>
        <p:spPr>
          <a:xfrm>
            <a:off x="3304642" y="21214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21" name="Shape 19"/>
          <p:cNvSpPr/>
          <p:nvPr/>
        </p:nvSpPr>
        <p:spPr>
          <a:xfrm>
            <a:off x="5649346" y="2011680"/>
            <a:ext cx="2003085" cy="402336"/>
          </a:xfrm>
          <a:prstGeom prst="rect">
            <a:avLst/>
          </a:prstGeom>
          <a:solidFill>
            <a:srgbClr val="2F6FD0"/>
          </a:solidFill>
          <a:ln/>
        </p:spPr>
      </p:sp>
      <p:sp>
        <p:nvSpPr>
          <p:cNvPr id="22" name="Text 20"/>
          <p:cNvSpPr/>
          <p:nvPr/>
        </p:nvSpPr>
        <p:spPr>
          <a:xfrm>
            <a:off x="5759074" y="2011680"/>
            <a:ext cx="1783629"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국어</a:t>
            </a:r>
            <a:endParaRPr lang="en-US" sz="1200" dirty="0"/>
          </a:p>
        </p:txBody>
      </p:sp>
      <p:sp>
        <p:nvSpPr>
          <p:cNvPr id="23" name="Shape 21"/>
          <p:cNvSpPr/>
          <p:nvPr/>
        </p:nvSpPr>
        <p:spPr>
          <a:xfrm>
            <a:off x="7652431" y="2011680"/>
            <a:ext cx="2003085" cy="402336"/>
          </a:xfrm>
          <a:prstGeom prst="rect">
            <a:avLst/>
          </a:prstGeom>
          <a:solidFill>
            <a:srgbClr val="2F6FD0"/>
          </a:solidFill>
          <a:ln/>
        </p:spPr>
      </p:sp>
      <p:sp>
        <p:nvSpPr>
          <p:cNvPr id="24" name="Text 22"/>
          <p:cNvSpPr/>
          <p:nvPr/>
        </p:nvSpPr>
        <p:spPr>
          <a:xfrm>
            <a:off x="7762159" y="2011680"/>
            <a:ext cx="1783629"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수학</a:t>
            </a:r>
            <a:endParaRPr lang="en-US" sz="1200" dirty="0"/>
          </a:p>
        </p:txBody>
      </p:sp>
      <p:sp>
        <p:nvSpPr>
          <p:cNvPr id="25" name="Shape 23"/>
          <p:cNvSpPr/>
          <p:nvPr/>
        </p:nvSpPr>
        <p:spPr>
          <a:xfrm>
            <a:off x="9655515" y="2011680"/>
            <a:ext cx="2003085" cy="402336"/>
          </a:xfrm>
          <a:prstGeom prst="rect">
            <a:avLst/>
          </a:prstGeom>
          <a:solidFill>
            <a:srgbClr val="2F6FD0"/>
          </a:solidFill>
          <a:ln/>
        </p:spPr>
      </p:sp>
      <p:sp>
        <p:nvSpPr>
          <p:cNvPr id="26" name="Text 24"/>
          <p:cNvSpPr/>
          <p:nvPr/>
        </p:nvSpPr>
        <p:spPr>
          <a:xfrm>
            <a:off x="9765243" y="2011680"/>
            <a:ext cx="1783629"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영어</a:t>
            </a:r>
            <a:endParaRPr lang="en-US" sz="1200" dirty="0"/>
          </a:p>
        </p:txBody>
      </p:sp>
      <p:sp>
        <p:nvSpPr>
          <p:cNvPr id="27" name="Shape 25"/>
          <p:cNvSpPr/>
          <p:nvPr/>
        </p:nvSpPr>
        <p:spPr>
          <a:xfrm>
            <a:off x="530352" y="2414016"/>
            <a:ext cx="2225650" cy="347472"/>
          </a:xfrm>
          <a:prstGeom prst="rect">
            <a:avLst/>
          </a:prstGeom>
          <a:solidFill>
            <a:srgbClr val="FFFFFF"/>
          </a:solidFill>
          <a:ln w="9525">
            <a:solidFill>
              <a:srgbClr val="E0E3E7"/>
            </a:solidFill>
            <a:prstDash val="solid"/>
          </a:ln>
        </p:spPr>
      </p:sp>
      <p:sp>
        <p:nvSpPr>
          <p:cNvPr id="28" name="Text 26"/>
          <p:cNvSpPr/>
          <p:nvPr/>
        </p:nvSpPr>
        <p:spPr>
          <a:xfrm>
            <a:off x="640080" y="2414016"/>
            <a:ext cx="2006194"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20301</a:t>
            </a:r>
            <a:endParaRPr lang="en-US" sz="1250" dirty="0"/>
          </a:p>
        </p:txBody>
      </p:sp>
      <p:sp>
        <p:nvSpPr>
          <p:cNvPr id="29" name="Shape 27"/>
          <p:cNvSpPr/>
          <p:nvPr/>
        </p:nvSpPr>
        <p:spPr>
          <a:xfrm>
            <a:off x="2756002" y="2414016"/>
            <a:ext cx="2893344" cy="347472"/>
          </a:xfrm>
          <a:prstGeom prst="rect">
            <a:avLst/>
          </a:prstGeom>
          <a:solidFill>
            <a:srgbClr val="FFFFFF"/>
          </a:solidFill>
          <a:ln w="9525">
            <a:solidFill>
              <a:srgbClr val="E0E3E7"/>
            </a:solidFill>
            <a:prstDash val="solid"/>
          </a:ln>
        </p:spPr>
      </p:sp>
      <p:sp>
        <p:nvSpPr>
          <p:cNvPr id="30" name="Text 28"/>
          <p:cNvSpPr/>
          <p:nvPr/>
        </p:nvSpPr>
        <p:spPr>
          <a:xfrm>
            <a:off x="2865730" y="2414016"/>
            <a:ext cx="2673888"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1학기 중간</a:t>
            </a:r>
            <a:endParaRPr lang="en-US" sz="1250" dirty="0"/>
          </a:p>
        </p:txBody>
      </p:sp>
      <p:sp>
        <p:nvSpPr>
          <p:cNvPr id="31" name="Shape 29"/>
          <p:cNvSpPr/>
          <p:nvPr/>
        </p:nvSpPr>
        <p:spPr>
          <a:xfrm>
            <a:off x="5649346" y="2414016"/>
            <a:ext cx="2003085" cy="347472"/>
          </a:xfrm>
          <a:prstGeom prst="rect">
            <a:avLst/>
          </a:prstGeom>
          <a:solidFill>
            <a:srgbClr val="EAF2FD"/>
          </a:solidFill>
          <a:ln w="9525">
            <a:solidFill>
              <a:srgbClr val="E0E3E7"/>
            </a:solidFill>
            <a:prstDash val="solid"/>
          </a:ln>
        </p:spPr>
      </p:sp>
      <p:sp>
        <p:nvSpPr>
          <p:cNvPr id="32" name="Text 30"/>
          <p:cNvSpPr/>
          <p:nvPr/>
        </p:nvSpPr>
        <p:spPr>
          <a:xfrm>
            <a:off x="5759074" y="2414016"/>
            <a:ext cx="1783629"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85</a:t>
            </a:r>
            <a:endParaRPr lang="en-US" sz="1250" dirty="0"/>
          </a:p>
        </p:txBody>
      </p:sp>
      <p:sp>
        <p:nvSpPr>
          <p:cNvPr id="33" name="Shape 31"/>
          <p:cNvSpPr/>
          <p:nvPr/>
        </p:nvSpPr>
        <p:spPr>
          <a:xfrm>
            <a:off x="7652431" y="2414016"/>
            <a:ext cx="2003085" cy="347472"/>
          </a:xfrm>
          <a:prstGeom prst="rect">
            <a:avLst/>
          </a:prstGeom>
          <a:solidFill>
            <a:srgbClr val="EAF2FD"/>
          </a:solidFill>
          <a:ln w="9525">
            <a:solidFill>
              <a:srgbClr val="E0E3E7"/>
            </a:solidFill>
            <a:prstDash val="solid"/>
          </a:ln>
        </p:spPr>
      </p:sp>
      <p:sp>
        <p:nvSpPr>
          <p:cNvPr id="34" name="Text 32"/>
          <p:cNvSpPr/>
          <p:nvPr/>
        </p:nvSpPr>
        <p:spPr>
          <a:xfrm>
            <a:off x="7762159" y="2414016"/>
            <a:ext cx="1783629"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92</a:t>
            </a:r>
            <a:endParaRPr lang="en-US" sz="1250" dirty="0"/>
          </a:p>
        </p:txBody>
      </p:sp>
      <p:sp>
        <p:nvSpPr>
          <p:cNvPr id="35" name="Shape 33"/>
          <p:cNvSpPr/>
          <p:nvPr/>
        </p:nvSpPr>
        <p:spPr>
          <a:xfrm>
            <a:off x="9655515" y="2414016"/>
            <a:ext cx="2003085" cy="347472"/>
          </a:xfrm>
          <a:prstGeom prst="rect">
            <a:avLst/>
          </a:prstGeom>
          <a:solidFill>
            <a:srgbClr val="EAF2FD"/>
          </a:solidFill>
          <a:ln w="9525">
            <a:solidFill>
              <a:srgbClr val="E0E3E7"/>
            </a:solidFill>
            <a:prstDash val="solid"/>
          </a:ln>
        </p:spPr>
      </p:sp>
      <p:sp>
        <p:nvSpPr>
          <p:cNvPr id="36" name="Text 34"/>
          <p:cNvSpPr/>
          <p:nvPr/>
        </p:nvSpPr>
        <p:spPr>
          <a:xfrm>
            <a:off x="9765243" y="2414016"/>
            <a:ext cx="1783629"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78</a:t>
            </a:r>
            <a:endParaRPr lang="en-US" sz="1250" dirty="0"/>
          </a:p>
        </p:txBody>
      </p:sp>
      <p:sp>
        <p:nvSpPr>
          <p:cNvPr id="37" name="Shape 35"/>
          <p:cNvSpPr/>
          <p:nvPr/>
        </p:nvSpPr>
        <p:spPr>
          <a:xfrm>
            <a:off x="530352" y="2761488"/>
            <a:ext cx="2225650" cy="347472"/>
          </a:xfrm>
          <a:prstGeom prst="rect">
            <a:avLst/>
          </a:prstGeom>
          <a:solidFill>
            <a:srgbClr val="FFFFFF"/>
          </a:solidFill>
          <a:ln w="9525">
            <a:solidFill>
              <a:srgbClr val="E0E3E7"/>
            </a:solidFill>
            <a:prstDash val="solid"/>
          </a:ln>
        </p:spPr>
      </p:sp>
      <p:sp>
        <p:nvSpPr>
          <p:cNvPr id="38" name="Text 36"/>
          <p:cNvSpPr/>
          <p:nvPr/>
        </p:nvSpPr>
        <p:spPr>
          <a:xfrm>
            <a:off x="640080" y="2761488"/>
            <a:ext cx="2006194"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20301</a:t>
            </a:r>
            <a:endParaRPr lang="en-US" sz="1250" dirty="0"/>
          </a:p>
        </p:txBody>
      </p:sp>
      <p:sp>
        <p:nvSpPr>
          <p:cNvPr id="39" name="Shape 37"/>
          <p:cNvSpPr/>
          <p:nvPr/>
        </p:nvSpPr>
        <p:spPr>
          <a:xfrm>
            <a:off x="2756002" y="2761488"/>
            <a:ext cx="2893344" cy="347472"/>
          </a:xfrm>
          <a:prstGeom prst="rect">
            <a:avLst/>
          </a:prstGeom>
          <a:solidFill>
            <a:srgbClr val="FFFFFF"/>
          </a:solidFill>
          <a:ln w="9525">
            <a:solidFill>
              <a:srgbClr val="E0E3E7"/>
            </a:solidFill>
            <a:prstDash val="solid"/>
          </a:ln>
        </p:spPr>
      </p:sp>
      <p:sp>
        <p:nvSpPr>
          <p:cNvPr id="40" name="Text 38"/>
          <p:cNvSpPr/>
          <p:nvPr/>
        </p:nvSpPr>
        <p:spPr>
          <a:xfrm>
            <a:off x="2865730" y="2761488"/>
            <a:ext cx="2673888"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1학기 기말</a:t>
            </a:r>
            <a:endParaRPr lang="en-US" sz="1250" dirty="0"/>
          </a:p>
        </p:txBody>
      </p:sp>
      <p:sp>
        <p:nvSpPr>
          <p:cNvPr id="41" name="Shape 39"/>
          <p:cNvSpPr/>
          <p:nvPr/>
        </p:nvSpPr>
        <p:spPr>
          <a:xfrm>
            <a:off x="5649346" y="2761488"/>
            <a:ext cx="2003085" cy="347472"/>
          </a:xfrm>
          <a:prstGeom prst="rect">
            <a:avLst/>
          </a:prstGeom>
          <a:solidFill>
            <a:srgbClr val="EAF2FD"/>
          </a:solidFill>
          <a:ln w="9525">
            <a:solidFill>
              <a:srgbClr val="E0E3E7"/>
            </a:solidFill>
            <a:prstDash val="solid"/>
          </a:ln>
        </p:spPr>
      </p:sp>
      <p:sp>
        <p:nvSpPr>
          <p:cNvPr id="42" name="Text 40"/>
          <p:cNvSpPr/>
          <p:nvPr/>
        </p:nvSpPr>
        <p:spPr>
          <a:xfrm>
            <a:off x="5759074" y="2761488"/>
            <a:ext cx="1783629"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88</a:t>
            </a:r>
            <a:endParaRPr lang="en-US" sz="1250" dirty="0"/>
          </a:p>
        </p:txBody>
      </p:sp>
      <p:sp>
        <p:nvSpPr>
          <p:cNvPr id="43" name="Shape 41"/>
          <p:cNvSpPr/>
          <p:nvPr/>
        </p:nvSpPr>
        <p:spPr>
          <a:xfrm>
            <a:off x="7652431" y="2761488"/>
            <a:ext cx="2003085" cy="347472"/>
          </a:xfrm>
          <a:prstGeom prst="rect">
            <a:avLst/>
          </a:prstGeom>
          <a:solidFill>
            <a:srgbClr val="EAF2FD"/>
          </a:solidFill>
          <a:ln w="9525">
            <a:solidFill>
              <a:srgbClr val="E0E3E7"/>
            </a:solidFill>
            <a:prstDash val="solid"/>
          </a:ln>
        </p:spPr>
      </p:sp>
      <p:sp>
        <p:nvSpPr>
          <p:cNvPr id="44" name="Text 42"/>
          <p:cNvSpPr/>
          <p:nvPr/>
        </p:nvSpPr>
        <p:spPr>
          <a:xfrm>
            <a:off x="7762159" y="2761488"/>
            <a:ext cx="1783629"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90</a:t>
            </a:r>
            <a:endParaRPr lang="en-US" sz="1250" dirty="0"/>
          </a:p>
        </p:txBody>
      </p:sp>
      <p:sp>
        <p:nvSpPr>
          <p:cNvPr id="45" name="Shape 43"/>
          <p:cNvSpPr/>
          <p:nvPr/>
        </p:nvSpPr>
        <p:spPr>
          <a:xfrm>
            <a:off x="9655515" y="2761488"/>
            <a:ext cx="2003085" cy="347472"/>
          </a:xfrm>
          <a:prstGeom prst="rect">
            <a:avLst/>
          </a:prstGeom>
          <a:solidFill>
            <a:srgbClr val="EAF2FD"/>
          </a:solidFill>
          <a:ln w="9525">
            <a:solidFill>
              <a:srgbClr val="E0E3E7"/>
            </a:solidFill>
            <a:prstDash val="solid"/>
          </a:ln>
        </p:spPr>
      </p:sp>
      <p:sp>
        <p:nvSpPr>
          <p:cNvPr id="46" name="Text 44"/>
          <p:cNvSpPr/>
          <p:nvPr/>
        </p:nvSpPr>
        <p:spPr>
          <a:xfrm>
            <a:off x="9765243" y="2761488"/>
            <a:ext cx="1783629"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80</a:t>
            </a:r>
            <a:endParaRPr lang="en-US" sz="1250" dirty="0"/>
          </a:p>
        </p:txBody>
      </p:sp>
      <p:sp>
        <p:nvSpPr>
          <p:cNvPr id="47" name="Text 45"/>
          <p:cNvSpPr/>
          <p:nvPr/>
        </p:nvSpPr>
        <p:spPr>
          <a:xfrm>
            <a:off x="530352" y="3291840"/>
            <a:ext cx="11128248" cy="384048"/>
          </a:xfrm>
          <a:prstGeom prst="rect">
            <a:avLst/>
          </a:prstGeom>
          <a:noFill/>
          <a:ln/>
        </p:spPr>
        <p:txBody>
          <a:bodyPr wrap="square" lIns="0" tIns="0" rIns="0" bIns="0" rtlCol="0" anchor="ctr"/>
          <a:lstStyle/>
          <a:p>
            <a:pPr algn="ctr" indent="0" marL="0">
              <a:buNone/>
            </a:pPr>
            <a:r>
              <a:rPr lang="en-US" sz="1600" b="1" dirty="0">
                <a:solidFill>
                  <a:srgbClr val="FF5C00"/>
                </a:solidFill>
                <a:latin typeface="IBM Plex Mono" pitchFamily="34" charset="0"/>
                <a:ea typeface="IBM Plex Mono" pitchFamily="34" charset="-122"/>
                <a:cs typeface="IBM Plex Mono" pitchFamily="34" charset="-120"/>
              </a:rPr>
              <a:t>국어 · 수학 · 영어 세 열   ↓   과목 · 점수 두 열</a:t>
            </a:r>
            <a:endParaRPr lang="en-US" sz="1600" dirty="0"/>
          </a:p>
        </p:txBody>
      </p:sp>
      <p:sp>
        <p:nvSpPr>
          <p:cNvPr id="48" name="Text 46"/>
          <p:cNvSpPr/>
          <p:nvPr/>
        </p:nvSpPr>
        <p:spPr>
          <a:xfrm>
            <a:off x="530352" y="3767328"/>
            <a:ext cx="11128248"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성적 · 안 2  (학번 + 시험 + 과목)</a:t>
            </a:r>
            <a:endParaRPr lang="en-US" sz="1300" dirty="0"/>
          </a:p>
        </p:txBody>
      </p:sp>
      <p:sp>
        <p:nvSpPr>
          <p:cNvPr id="49" name="Shape 47"/>
          <p:cNvSpPr/>
          <p:nvPr/>
        </p:nvSpPr>
        <p:spPr>
          <a:xfrm>
            <a:off x="530352" y="4114800"/>
            <a:ext cx="2225650" cy="402336"/>
          </a:xfrm>
          <a:prstGeom prst="rect">
            <a:avLst/>
          </a:prstGeom>
          <a:solidFill>
            <a:srgbClr val="1B1D21"/>
          </a:solidFill>
          <a:ln/>
        </p:spPr>
      </p:sp>
      <p:sp>
        <p:nvSpPr>
          <p:cNvPr id="50" name="Text 48"/>
          <p:cNvSpPr/>
          <p:nvPr/>
        </p:nvSpPr>
        <p:spPr>
          <a:xfrm>
            <a:off x="640080" y="4114800"/>
            <a:ext cx="2006194"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학번</a:t>
            </a:r>
            <a:endParaRPr lang="en-US" sz="1200" dirty="0"/>
          </a:p>
        </p:txBody>
      </p:sp>
      <p:sp>
        <p:nvSpPr>
          <p:cNvPr id="51" name="Shape 49"/>
          <p:cNvSpPr/>
          <p:nvPr/>
        </p:nvSpPr>
        <p:spPr>
          <a:xfrm>
            <a:off x="1078992" y="4224528"/>
            <a:ext cx="329184" cy="182880"/>
          </a:xfrm>
          <a:prstGeom prst="roundRect">
            <a:avLst>
              <a:gd name="adj" fmla="val 15000"/>
            </a:avLst>
          </a:prstGeom>
          <a:solidFill>
            <a:srgbClr val="FF5C00"/>
          </a:solidFill>
          <a:ln/>
        </p:spPr>
      </p:sp>
      <p:sp>
        <p:nvSpPr>
          <p:cNvPr id="52" name="Text 50"/>
          <p:cNvSpPr/>
          <p:nvPr/>
        </p:nvSpPr>
        <p:spPr>
          <a:xfrm>
            <a:off x="1078992" y="422452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53" name="Shape 51"/>
          <p:cNvSpPr/>
          <p:nvPr/>
        </p:nvSpPr>
        <p:spPr>
          <a:xfrm>
            <a:off x="1463040" y="4224528"/>
            <a:ext cx="329184" cy="182880"/>
          </a:xfrm>
          <a:prstGeom prst="roundRect">
            <a:avLst>
              <a:gd name="adj" fmla="val 15000"/>
            </a:avLst>
          </a:prstGeom>
          <a:solidFill>
            <a:srgbClr val="0E7C86"/>
          </a:solidFill>
          <a:ln/>
        </p:spPr>
      </p:sp>
      <p:sp>
        <p:nvSpPr>
          <p:cNvPr id="54" name="Text 52"/>
          <p:cNvSpPr/>
          <p:nvPr/>
        </p:nvSpPr>
        <p:spPr>
          <a:xfrm>
            <a:off x="1463040" y="422452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FK</a:t>
            </a:r>
            <a:endParaRPr lang="en-US" sz="800" dirty="0"/>
          </a:p>
        </p:txBody>
      </p:sp>
      <p:sp>
        <p:nvSpPr>
          <p:cNvPr id="55" name="Shape 53"/>
          <p:cNvSpPr/>
          <p:nvPr/>
        </p:nvSpPr>
        <p:spPr>
          <a:xfrm>
            <a:off x="2756002" y="4114800"/>
            <a:ext cx="2893344" cy="402336"/>
          </a:xfrm>
          <a:prstGeom prst="rect">
            <a:avLst/>
          </a:prstGeom>
          <a:solidFill>
            <a:srgbClr val="1B1D21"/>
          </a:solidFill>
          <a:ln/>
        </p:spPr>
      </p:sp>
      <p:sp>
        <p:nvSpPr>
          <p:cNvPr id="56" name="Text 54"/>
          <p:cNvSpPr/>
          <p:nvPr/>
        </p:nvSpPr>
        <p:spPr>
          <a:xfrm>
            <a:off x="2865730" y="4114800"/>
            <a:ext cx="267388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시험</a:t>
            </a:r>
            <a:endParaRPr lang="en-US" sz="1200" dirty="0"/>
          </a:p>
        </p:txBody>
      </p:sp>
      <p:sp>
        <p:nvSpPr>
          <p:cNvPr id="57" name="Shape 55"/>
          <p:cNvSpPr/>
          <p:nvPr/>
        </p:nvSpPr>
        <p:spPr>
          <a:xfrm>
            <a:off x="3304642" y="4224528"/>
            <a:ext cx="329184" cy="182880"/>
          </a:xfrm>
          <a:prstGeom prst="roundRect">
            <a:avLst>
              <a:gd name="adj" fmla="val 15000"/>
            </a:avLst>
          </a:prstGeom>
          <a:solidFill>
            <a:srgbClr val="FF5C00"/>
          </a:solidFill>
          <a:ln/>
        </p:spPr>
      </p:sp>
      <p:sp>
        <p:nvSpPr>
          <p:cNvPr id="58" name="Text 56"/>
          <p:cNvSpPr/>
          <p:nvPr/>
        </p:nvSpPr>
        <p:spPr>
          <a:xfrm>
            <a:off x="3304642" y="422452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59" name="Shape 57"/>
          <p:cNvSpPr/>
          <p:nvPr/>
        </p:nvSpPr>
        <p:spPr>
          <a:xfrm>
            <a:off x="5649346" y="4114800"/>
            <a:ext cx="3338474" cy="402336"/>
          </a:xfrm>
          <a:prstGeom prst="rect">
            <a:avLst/>
          </a:prstGeom>
          <a:solidFill>
            <a:srgbClr val="2F6FD0"/>
          </a:solidFill>
          <a:ln/>
        </p:spPr>
      </p:sp>
      <p:sp>
        <p:nvSpPr>
          <p:cNvPr id="60" name="Text 58"/>
          <p:cNvSpPr/>
          <p:nvPr/>
        </p:nvSpPr>
        <p:spPr>
          <a:xfrm>
            <a:off x="5759074" y="4114800"/>
            <a:ext cx="311901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과목</a:t>
            </a:r>
            <a:endParaRPr lang="en-US" sz="1200" dirty="0"/>
          </a:p>
        </p:txBody>
      </p:sp>
      <p:sp>
        <p:nvSpPr>
          <p:cNvPr id="61" name="Shape 59"/>
          <p:cNvSpPr/>
          <p:nvPr/>
        </p:nvSpPr>
        <p:spPr>
          <a:xfrm>
            <a:off x="6197986" y="4224528"/>
            <a:ext cx="329184" cy="182880"/>
          </a:xfrm>
          <a:prstGeom prst="roundRect">
            <a:avLst>
              <a:gd name="adj" fmla="val 15000"/>
            </a:avLst>
          </a:prstGeom>
          <a:solidFill>
            <a:srgbClr val="FF5C00"/>
          </a:solidFill>
          <a:ln/>
        </p:spPr>
      </p:sp>
      <p:sp>
        <p:nvSpPr>
          <p:cNvPr id="62" name="Text 60"/>
          <p:cNvSpPr/>
          <p:nvPr/>
        </p:nvSpPr>
        <p:spPr>
          <a:xfrm>
            <a:off x="6197986" y="422452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63" name="Shape 61"/>
          <p:cNvSpPr/>
          <p:nvPr/>
        </p:nvSpPr>
        <p:spPr>
          <a:xfrm>
            <a:off x="8987820" y="4114800"/>
            <a:ext cx="2670780" cy="402336"/>
          </a:xfrm>
          <a:prstGeom prst="rect">
            <a:avLst/>
          </a:prstGeom>
          <a:solidFill>
            <a:srgbClr val="2F6FD0"/>
          </a:solidFill>
          <a:ln/>
        </p:spPr>
      </p:sp>
      <p:sp>
        <p:nvSpPr>
          <p:cNvPr id="64" name="Text 62"/>
          <p:cNvSpPr/>
          <p:nvPr/>
        </p:nvSpPr>
        <p:spPr>
          <a:xfrm>
            <a:off x="9097548" y="4114800"/>
            <a:ext cx="2451324"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점수</a:t>
            </a:r>
            <a:endParaRPr lang="en-US" sz="1200" dirty="0"/>
          </a:p>
        </p:txBody>
      </p:sp>
      <p:sp>
        <p:nvSpPr>
          <p:cNvPr id="65" name="Shape 63"/>
          <p:cNvSpPr/>
          <p:nvPr/>
        </p:nvSpPr>
        <p:spPr>
          <a:xfrm>
            <a:off x="530352" y="4517136"/>
            <a:ext cx="2225650" cy="347472"/>
          </a:xfrm>
          <a:prstGeom prst="rect">
            <a:avLst/>
          </a:prstGeom>
          <a:solidFill>
            <a:srgbClr val="FFFFFF"/>
          </a:solidFill>
          <a:ln w="9525">
            <a:solidFill>
              <a:srgbClr val="E0E3E7"/>
            </a:solidFill>
            <a:prstDash val="solid"/>
          </a:ln>
        </p:spPr>
      </p:sp>
      <p:sp>
        <p:nvSpPr>
          <p:cNvPr id="66" name="Text 64"/>
          <p:cNvSpPr/>
          <p:nvPr/>
        </p:nvSpPr>
        <p:spPr>
          <a:xfrm>
            <a:off x="640080" y="4517136"/>
            <a:ext cx="2006194"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20301</a:t>
            </a:r>
            <a:endParaRPr lang="en-US" sz="1250" dirty="0"/>
          </a:p>
        </p:txBody>
      </p:sp>
      <p:sp>
        <p:nvSpPr>
          <p:cNvPr id="67" name="Shape 65"/>
          <p:cNvSpPr/>
          <p:nvPr/>
        </p:nvSpPr>
        <p:spPr>
          <a:xfrm>
            <a:off x="2756002" y="4517136"/>
            <a:ext cx="2893344" cy="347472"/>
          </a:xfrm>
          <a:prstGeom prst="rect">
            <a:avLst/>
          </a:prstGeom>
          <a:solidFill>
            <a:srgbClr val="FFFFFF"/>
          </a:solidFill>
          <a:ln w="9525">
            <a:solidFill>
              <a:srgbClr val="E0E3E7"/>
            </a:solidFill>
            <a:prstDash val="solid"/>
          </a:ln>
        </p:spPr>
      </p:sp>
      <p:sp>
        <p:nvSpPr>
          <p:cNvPr id="68" name="Text 66"/>
          <p:cNvSpPr/>
          <p:nvPr/>
        </p:nvSpPr>
        <p:spPr>
          <a:xfrm>
            <a:off x="2865730" y="4517136"/>
            <a:ext cx="2673888"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1학기 중간</a:t>
            </a:r>
            <a:endParaRPr lang="en-US" sz="1250" dirty="0"/>
          </a:p>
        </p:txBody>
      </p:sp>
      <p:sp>
        <p:nvSpPr>
          <p:cNvPr id="69" name="Shape 67"/>
          <p:cNvSpPr/>
          <p:nvPr/>
        </p:nvSpPr>
        <p:spPr>
          <a:xfrm>
            <a:off x="5649346" y="4517136"/>
            <a:ext cx="3338474" cy="347472"/>
          </a:xfrm>
          <a:prstGeom prst="rect">
            <a:avLst/>
          </a:prstGeom>
          <a:solidFill>
            <a:srgbClr val="EAF2FD"/>
          </a:solidFill>
          <a:ln w="9525">
            <a:solidFill>
              <a:srgbClr val="E0E3E7"/>
            </a:solidFill>
            <a:prstDash val="solid"/>
          </a:ln>
        </p:spPr>
      </p:sp>
      <p:sp>
        <p:nvSpPr>
          <p:cNvPr id="70" name="Text 68"/>
          <p:cNvSpPr/>
          <p:nvPr/>
        </p:nvSpPr>
        <p:spPr>
          <a:xfrm>
            <a:off x="5759074" y="4517136"/>
            <a:ext cx="3119018"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국어</a:t>
            </a:r>
            <a:endParaRPr lang="en-US" sz="1250" dirty="0"/>
          </a:p>
        </p:txBody>
      </p:sp>
      <p:sp>
        <p:nvSpPr>
          <p:cNvPr id="71" name="Shape 69"/>
          <p:cNvSpPr/>
          <p:nvPr/>
        </p:nvSpPr>
        <p:spPr>
          <a:xfrm>
            <a:off x="8987820" y="4517136"/>
            <a:ext cx="2670780" cy="347472"/>
          </a:xfrm>
          <a:prstGeom prst="rect">
            <a:avLst/>
          </a:prstGeom>
          <a:solidFill>
            <a:srgbClr val="EAF2FD"/>
          </a:solidFill>
          <a:ln w="9525">
            <a:solidFill>
              <a:srgbClr val="E0E3E7"/>
            </a:solidFill>
            <a:prstDash val="solid"/>
          </a:ln>
        </p:spPr>
      </p:sp>
      <p:sp>
        <p:nvSpPr>
          <p:cNvPr id="72" name="Text 70"/>
          <p:cNvSpPr/>
          <p:nvPr/>
        </p:nvSpPr>
        <p:spPr>
          <a:xfrm>
            <a:off x="9097548" y="4517136"/>
            <a:ext cx="2451324"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85</a:t>
            </a:r>
            <a:endParaRPr lang="en-US" sz="1250" dirty="0"/>
          </a:p>
        </p:txBody>
      </p:sp>
      <p:sp>
        <p:nvSpPr>
          <p:cNvPr id="73" name="Shape 71"/>
          <p:cNvSpPr/>
          <p:nvPr/>
        </p:nvSpPr>
        <p:spPr>
          <a:xfrm>
            <a:off x="530352" y="4864608"/>
            <a:ext cx="2225650" cy="347472"/>
          </a:xfrm>
          <a:prstGeom prst="rect">
            <a:avLst/>
          </a:prstGeom>
          <a:solidFill>
            <a:srgbClr val="FFFFFF"/>
          </a:solidFill>
          <a:ln w="9525">
            <a:solidFill>
              <a:srgbClr val="E0E3E7"/>
            </a:solidFill>
            <a:prstDash val="solid"/>
          </a:ln>
        </p:spPr>
      </p:sp>
      <p:sp>
        <p:nvSpPr>
          <p:cNvPr id="74" name="Text 72"/>
          <p:cNvSpPr/>
          <p:nvPr/>
        </p:nvSpPr>
        <p:spPr>
          <a:xfrm>
            <a:off x="640080" y="4864608"/>
            <a:ext cx="2006194"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20301</a:t>
            </a:r>
            <a:endParaRPr lang="en-US" sz="1250" dirty="0"/>
          </a:p>
        </p:txBody>
      </p:sp>
      <p:sp>
        <p:nvSpPr>
          <p:cNvPr id="75" name="Shape 73"/>
          <p:cNvSpPr/>
          <p:nvPr/>
        </p:nvSpPr>
        <p:spPr>
          <a:xfrm>
            <a:off x="2756002" y="4864608"/>
            <a:ext cx="2893344" cy="347472"/>
          </a:xfrm>
          <a:prstGeom prst="rect">
            <a:avLst/>
          </a:prstGeom>
          <a:solidFill>
            <a:srgbClr val="FFFFFF"/>
          </a:solidFill>
          <a:ln w="9525">
            <a:solidFill>
              <a:srgbClr val="E0E3E7"/>
            </a:solidFill>
            <a:prstDash val="solid"/>
          </a:ln>
        </p:spPr>
      </p:sp>
      <p:sp>
        <p:nvSpPr>
          <p:cNvPr id="76" name="Text 74"/>
          <p:cNvSpPr/>
          <p:nvPr/>
        </p:nvSpPr>
        <p:spPr>
          <a:xfrm>
            <a:off x="2865730" y="4864608"/>
            <a:ext cx="2673888"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1학기 중간</a:t>
            </a:r>
            <a:endParaRPr lang="en-US" sz="1250" dirty="0"/>
          </a:p>
        </p:txBody>
      </p:sp>
      <p:sp>
        <p:nvSpPr>
          <p:cNvPr id="77" name="Shape 75"/>
          <p:cNvSpPr/>
          <p:nvPr/>
        </p:nvSpPr>
        <p:spPr>
          <a:xfrm>
            <a:off x="5649346" y="4864608"/>
            <a:ext cx="3338474" cy="347472"/>
          </a:xfrm>
          <a:prstGeom prst="rect">
            <a:avLst/>
          </a:prstGeom>
          <a:solidFill>
            <a:srgbClr val="EAF2FD"/>
          </a:solidFill>
          <a:ln w="9525">
            <a:solidFill>
              <a:srgbClr val="E0E3E7"/>
            </a:solidFill>
            <a:prstDash val="solid"/>
          </a:ln>
        </p:spPr>
      </p:sp>
      <p:sp>
        <p:nvSpPr>
          <p:cNvPr id="78" name="Text 76"/>
          <p:cNvSpPr/>
          <p:nvPr/>
        </p:nvSpPr>
        <p:spPr>
          <a:xfrm>
            <a:off x="5759074" y="4864608"/>
            <a:ext cx="3119018"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수학</a:t>
            </a:r>
            <a:endParaRPr lang="en-US" sz="1250" dirty="0"/>
          </a:p>
        </p:txBody>
      </p:sp>
      <p:sp>
        <p:nvSpPr>
          <p:cNvPr id="79" name="Shape 77"/>
          <p:cNvSpPr/>
          <p:nvPr/>
        </p:nvSpPr>
        <p:spPr>
          <a:xfrm>
            <a:off x="8987820" y="4864608"/>
            <a:ext cx="2670780" cy="347472"/>
          </a:xfrm>
          <a:prstGeom prst="rect">
            <a:avLst/>
          </a:prstGeom>
          <a:solidFill>
            <a:srgbClr val="EAF2FD"/>
          </a:solidFill>
          <a:ln w="9525">
            <a:solidFill>
              <a:srgbClr val="E0E3E7"/>
            </a:solidFill>
            <a:prstDash val="solid"/>
          </a:ln>
        </p:spPr>
      </p:sp>
      <p:sp>
        <p:nvSpPr>
          <p:cNvPr id="80" name="Text 78"/>
          <p:cNvSpPr/>
          <p:nvPr/>
        </p:nvSpPr>
        <p:spPr>
          <a:xfrm>
            <a:off x="9097548" y="4864608"/>
            <a:ext cx="2451324"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92</a:t>
            </a:r>
            <a:endParaRPr lang="en-US" sz="1250" dirty="0"/>
          </a:p>
        </p:txBody>
      </p:sp>
      <p:sp>
        <p:nvSpPr>
          <p:cNvPr id="81" name="Shape 79"/>
          <p:cNvSpPr/>
          <p:nvPr/>
        </p:nvSpPr>
        <p:spPr>
          <a:xfrm>
            <a:off x="530352" y="5212080"/>
            <a:ext cx="2225650" cy="347472"/>
          </a:xfrm>
          <a:prstGeom prst="rect">
            <a:avLst/>
          </a:prstGeom>
          <a:solidFill>
            <a:srgbClr val="FFFFFF"/>
          </a:solidFill>
          <a:ln w="9525">
            <a:solidFill>
              <a:srgbClr val="E0E3E7"/>
            </a:solidFill>
            <a:prstDash val="solid"/>
          </a:ln>
        </p:spPr>
      </p:sp>
      <p:sp>
        <p:nvSpPr>
          <p:cNvPr id="82" name="Text 80"/>
          <p:cNvSpPr/>
          <p:nvPr/>
        </p:nvSpPr>
        <p:spPr>
          <a:xfrm>
            <a:off x="640080" y="5212080"/>
            <a:ext cx="2006194"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20301</a:t>
            </a:r>
            <a:endParaRPr lang="en-US" sz="1250" dirty="0"/>
          </a:p>
        </p:txBody>
      </p:sp>
      <p:sp>
        <p:nvSpPr>
          <p:cNvPr id="83" name="Shape 81"/>
          <p:cNvSpPr/>
          <p:nvPr/>
        </p:nvSpPr>
        <p:spPr>
          <a:xfrm>
            <a:off x="2756002" y="5212080"/>
            <a:ext cx="2893344" cy="347472"/>
          </a:xfrm>
          <a:prstGeom prst="rect">
            <a:avLst/>
          </a:prstGeom>
          <a:solidFill>
            <a:srgbClr val="FFFFFF"/>
          </a:solidFill>
          <a:ln w="9525">
            <a:solidFill>
              <a:srgbClr val="E0E3E7"/>
            </a:solidFill>
            <a:prstDash val="solid"/>
          </a:ln>
        </p:spPr>
      </p:sp>
      <p:sp>
        <p:nvSpPr>
          <p:cNvPr id="84" name="Text 82"/>
          <p:cNvSpPr/>
          <p:nvPr/>
        </p:nvSpPr>
        <p:spPr>
          <a:xfrm>
            <a:off x="2865730" y="5212080"/>
            <a:ext cx="2673888"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2학기 중간</a:t>
            </a:r>
            <a:endParaRPr lang="en-US" sz="1250" dirty="0"/>
          </a:p>
        </p:txBody>
      </p:sp>
      <p:sp>
        <p:nvSpPr>
          <p:cNvPr id="85" name="Shape 83"/>
          <p:cNvSpPr/>
          <p:nvPr/>
        </p:nvSpPr>
        <p:spPr>
          <a:xfrm>
            <a:off x="5649346" y="5212080"/>
            <a:ext cx="3338474" cy="347472"/>
          </a:xfrm>
          <a:prstGeom prst="rect">
            <a:avLst/>
          </a:prstGeom>
          <a:solidFill>
            <a:srgbClr val="EAF2FD"/>
          </a:solidFill>
          <a:ln w="9525">
            <a:solidFill>
              <a:srgbClr val="E0E3E7"/>
            </a:solidFill>
            <a:prstDash val="solid"/>
          </a:ln>
        </p:spPr>
      </p:sp>
      <p:sp>
        <p:nvSpPr>
          <p:cNvPr id="86" name="Text 84"/>
          <p:cNvSpPr/>
          <p:nvPr/>
        </p:nvSpPr>
        <p:spPr>
          <a:xfrm>
            <a:off x="5759074" y="5212080"/>
            <a:ext cx="3119018"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Sans KR" pitchFamily="34" charset="0"/>
                <a:ea typeface="IBM Plex Sans KR" pitchFamily="34" charset="-122"/>
                <a:cs typeface="IBM Plex Sans KR" pitchFamily="34" charset="-120"/>
              </a:rPr>
              <a:t>물리학</a:t>
            </a:r>
            <a:endParaRPr lang="en-US" sz="1250" dirty="0"/>
          </a:p>
        </p:txBody>
      </p:sp>
      <p:sp>
        <p:nvSpPr>
          <p:cNvPr id="87" name="Shape 85"/>
          <p:cNvSpPr/>
          <p:nvPr/>
        </p:nvSpPr>
        <p:spPr>
          <a:xfrm>
            <a:off x="8987820" y="5212080"/>
            <a:ext cx="2670780" cy="347472"/>
          </a:xfrm>
          <a:prstGeom prst="rect">
            <a:avLst/>
          </a:prstGeom>
          <a:solidFill>
            <a:srgbClr val="EAF2FD"/>
          </a:solidFill>
          <a:ln w="9525">
            <a:solidFill>
              <a:srgbClr val="E0E3E7"/>
            </a:solidFill>
            <a:prstDash val="solid"/>
          </a:ln>
        </p:spPr>
      </p:sp>
      <p:sp>
        <p:nvSpPr>
          <p:cNvPr id="88" name="Text 86"/>
          <p:cNvSpPr/>
          <p:nvPr/>
        </p:nvSpPr>
        <p:spPr>
          <a:xfrm>
            <a:off x="9097548" y="5212080"/>
            <a:ext cx="2451324" cy="347472"/>
          </a:xfrm>
          <a:prstGeom prst="rect">
            <a:avLst/>
          </a:prstGeom>
          <a:noFill/>
          <a:ln/>
        </p:spPr>
        <p:txBody>
          <a:bodyPr wrap="square" lIns="0" tIns="0" rIns="0" bIns="0" rtlCol="0" anchor="ctr"/>
          <a:lstStyle/>
          <a:p>
            <a:pPr indent="0" marL="0">
              <a:buNone/>
            </a:pPr>
            <a:r>
              <a:rPr lang="en-US" sz="1250" dirty="0">
                <a:solidFill>
                  <a:srgbClr val="34373D"/>
                </a:solidFill>
                <a:latin typeface="IBM Plex Mono" pitchFamily="34" charset="0"/>
                <a:ea typeface="IBM Plex Mono" pitchFamily="34" charset="-122"/>
                <a:cs typeface="IBM Plex Mono" pitchFamily="34" charset="-120"/>
              </a:rPr>
              <a:t>81</a:t>
            </a:r>
            <a:endParaRPr lang="en-US" sz="1250" dirty="0"/>
          </a:p>
        </p:txBody>
      </p:sp>
      <p:sp>
        <p:nvSpPr>
          <p:cNvPr id="89" name="Text 87"/>
          <p:cNvSpPr/>
          <p:nvPr/>
        </p:nvSpPr>
        <p:spPr>
          <a:xfrm>
            <a:off x="530352" y="5669280"/>
            <a:ext cx="11128248" cy="329184"/>
          </a:xfrm>
          <a:prstGeom prst="rect">
            <a:avLst/>
          </a:prstGeom>
          <a:noFill/>
          <a:ln/>
        </p:spPr>
        <p:txBody>
          <a:bodyPr wrap="square" lIns="0" tIns="0" rIns="0" bIns="0" rtlCol="0" anchor="ctr"/>
          <a:lstStyle/>
          <a:p>
            <a:pPr algn="ctr" indent="0" marL="0">
              <a:buNone/>
            </a:pPr>
            <a:r>
              <a:rPr lang="en-US" sz="1350" dirty="0">
                <a:solidFill>
                  <a:srgbClr val="6C7078"/>
                </a:solidFill>
                <a:latin typeface="IBM Plex Sans KR" pitchFamily="34" charset="0"/>
                <a:ea typeface="IBM Plex Sans KR" pitchFamily="34" charset="-122"/>
                <a:cs typeface="IBM Plex Sans KR" pitchFamily="34" charset="-120"/>
              </a:rPr>
              <a:t>과목이 늘 같으면 안 1 · 자주 바뀌면 안 2 (새 과목이 생겨도 줄만 늘어난다)</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학생 한 명에 성적 여러 줄, 1:N</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08</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11쪽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11</a:t>
            </a:r>
            <a:endParaRPr lang="en-US" sz="900" dirty="0"/>
          </a:p>
        </p:txBody>
      </p:sp>
      <p:sp>
        <p:nvSpPr>
          <p:cNvPr id="10" name="Text 8"/>
          <p:cNvSpPr/>
          <p:nvPr/>
        </p:nvSpPr>
        <p:spPr>
          <a:xfrm>
            <a:off x="530352" y="1892808"/>
            <a:ext cx="3931920"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학생 · 1</a:t>
            </a:r>
            <a:endParaRPr lang="en-US" sz="1300" dirty="0"/>
          </a:p>
        </p:txBody>
      </p:sp>
      <p:sp>
        <p:nvSpPr>
          <p:cNvPr id="11" name="Shape 9"/>
          <p:cNvSpPr/>
          <p:nvPr/>
        </p:nvSpPr>
        <p:spPr>
          <a:xfrm>
            <a:off x="530352" y="2240280"/>
            <a:ext cx="1769364" cy="402336"/>
          </a:xfrm>
          <a:prstGeom prst="rect">
            <a:avLst/>
          </a:prstGeom>
          <a:solidFill>
            <a:srgbClr val="1B1D21"/>
          </a:solidFill>
          <a:ln/>
        </p:spPr>
      </p:sp>
      <p:sp>
        <p:nvSpPr>
          <p:cNvPr id="12" name="Text 10"/>
          <p:cNvSpPr/>
          <p:nvPr/>
        </p:nvSpPr>
        <p:spPr>
          <a:xfrm>
            <a:off x="640080" y="2240280"/>
            <a:ext cx="154990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학번</a:t>
            </a:r>
            <a:endParaRPr lang="en-US" sz="1200" dirty="0"/>
          </a:p>
        </p:txBody>
      </p:sp>
      <p:sp>
        <p:nvSpPr>
          <p:cNvPr id="13" name="Shape 11"/>
          <p:cNvSpPr/>
          <p:nvPr/>
        </p:nvSpPr>
        <p:spPr>
          <a:xfrm>
            <a:off x="1078992" y="2350008"/>
            <a:ext cx="329184" cy="182880"/>
          </a:xfrm>
          <a:prstGeom prst="roundRect">
            <a:avLst>
              <a:gd name="adj" fmla="val 15000"/>
            </a:avLst>
          </a:prstGeom>
          <a:solidFill>
            <a:srgbClr val="FF5C00"/>
          </a:solidFill>
          <a:ln/>
        </p:spPr>
      </p:sp>
      <p:sp>
        <p:nvSpPr>
          <p:cNvPr id="14" name="Text 12"/>
          <p:cNvSpPr/>
          <p:nvPr/>
        </p:nvSpPr>
        <p:spPr>
          <a:xfrm>
            <a:off x="1078992" y="23500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15" name="Shape 13"/>
          <p:cNvSpPr/>
          <p:nvPr/>
        </p:nvSpPr>
        <p:spPr>
          <a:xfrm>
            <a:off x="2299716" y="2240280"/>
            <a:ext cx="2162556" cy="402336"/>
          </a:xfrm>
          <a:prstGeom prst="rect">
            <a:avLst/>
          </a:prstGeom>
          <a:solidFill>
            <a:srgbClr val="1B1D21"/>
          </a:solidFill>
          <a:ln/>
        </p:spPr>
      </p:sp>
      <p:sp>
        <p:nvSpPr>
          <p:cNvPr id="16" name="Text 14"/>
          <p:cNvSpPr/>
          <p:nvPr/>
        </p:nvSpPr>
        <p:spPr>
          <a:xfrm>
            <a:off x="2409444" y="2240280"/>
            <a:ext cx="1943100"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이름</a:t>
            </a:r>
            <a:endParaRPr lang="en-US" sz="1200" dirty="0"/>
          </a:p>
        </p:txBody>
      </p:sp>
      <p:sp>
        <p:nvSpPr>
          <p:cNvPr id="17" name="Shape 15"/>
          <p:cNvSpPr/>
          <p:nvPr/>
        </p:nvSpPr>
        <p:spPr>
          <a:xfrm>
            <a:off x="530352" y="2642616"/>
            <a:ext cx="1769364" cy="420624"/>
          </a:xfrm>
          <a:prstGeom prst="rect">
            <a:avLst/>
          </a:prstGeom>
          <a:solidFill>
            <a:srgbClr val="FFE7D6"/>
          </a:solidFill>
          <a:ln w="9525">
            <a:solidFill>
              <a:srgbClr val="E0E3E7"/>
            </a:solidFill>
            <a:prstDash val="solid"/>
          </a:ln>
        </p:spPr>
      </p:sp>
      <p:sp>
        <p:nvSpPr>
          <p:cNvPr id="18" name="Text 16"/>
          <p:cNvSpPr/>
          <p:nvPr/>
        </p:nvSpPr>
        <p:spPr>
          <a:xfrm>
            <a:off x="640080" y="2642616"/>
            <a:ext cx="1549908"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20301</a:t>
            </a:r>
            <a:endParaRPr lang="en-US" sz="1300" dirty="0"/>
          </a:p>
        </p:txBody>
      </p:sp>
      <p:sp>
        <p:nvSpPr>
          <p:cNvPr id="19" name="Shape 17"/>
          <p:cNvSpPr/>
          <p:nvPr/>
        </p:nvSpPr>
        <p:spPr>
          <a:xfrm>
            <a:off x="2299716" y="2642616"/>
            <a:ext cx="2162556" cy="420624"/>
          </a:xfrm>
          <a:prstGeom prst="rect">
            <a:avLst/>
          </a:prstGeom>
          <a:solidFill>
            <a:srgbClr val="FFE7D6"/>
          </a:solidFill>
          <a:ln w="9525">
            <a:solidFill>
              <a:srgbClr val="E0E3E7"/>
            </a:solidFill>
            <a:prstDash val="solid"/>
          </a:ln>
        </p:spPr>
      </p:sp>
      <p:sp>
        <p:nvSpPr>
          <p:cNvPr id="20" name="Text 18"/>
          <p:cNvSpPr/>
          <p:nvPr/>
        </p:nvSpPr>
        <p:spPr>
          <a:xfrm>
            <a:off x="2409444" y="2642616"/>
            <a:ext cx="1943100"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김민준</a:t>
            </a:r>
            <a:endParaRPr lang="en-US" sz="1300" dirty="0"/>
          </a:p>
        </p:txBody>
      </p:sp>
      <p:sp>
        <p:nvSpPr>
          <p:cNvPr id="21" name="Shape 19"/>
          <p:cNvSpPr/>
          <p:nvPr/>
        </p:nvSpPr>
        <p:spPr>
          <a:xfrm>
            <a:off x="530352" y="3063240"/>
            <a:ext cx="1769364" cy="420624"/>
          </a:xfrm>
          <a:prstGeom prst="rect">
            <a:avLst/>
          </a:prstGeom>
          <a:solidFill>
            <a:srgbClr val="FFFFFF"/>
          </a:solidFill>
          <a:ln w="9525">
            <a:solidFill>
              <a:srgbClr val="E0E3E7"/>
            </a:solidFill>
            <a:prstDash val="solid"/>
          </a:ln>
        </p:spPr>
      </p:sp>
      <p:sp>
        <p:nvSpPr>
          <p:cNvPr id="22" name="Text 20"/>
          <p:cNvSpPr/>
          <p:nvPr/>
        </p:nvSpPr>
        <p:spPr>
          <a:xfrm>
            <a:off x="640080" y="3063240"/>
            <a:ext cx="1549908"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20302</a:t>
            </a:r>
            <a:endParaRPr lang="en-US" sz="1300" dirty="0"/>
          </a:p>
        </p:txBody>
      </p:sp>
      <p:sp>
        <p:nvSpPr>
          <p:cNvPr id="23" name="Shape 21"/>
          <p:cNvSpPr/>
          <p:nvPr/>
        </p:nvSpPr>
        <p:spPr>
          <a:xfrm>
            <a:off x="2299716" y="3063240"/>
            <a:ext cx="2162556" cy="420624"/>
          </a:xfrm>
          <a:prstGeom prst="rect">
            <a:avLst/>
          </a:prstGeom>
          <a:solidFill>
            <a:srgbClr val="FFFFFF"/>
          </a:solidFill>
          <a:ln w="9525">
            <a:solidFill>
              <a:srgbClr val="E0E3E7"/>
            </a:solidFill>
            <a:prstDash val="solid"/>
          </a:ln>
        </p:spPr>
      </p:sp>
      <p:sp>
        <p:nvSpPr>
          <p:cNvPr id="24" name="Text 22"/>
          <p:cNvSpPr/>
          <p:nvPr/>
        </p:nvSpPr>
        <p:spPr>
          <a:xfrm>
            <a:off x="2409444" y="3063240"/>
            <a:ext cx="1943100"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이서연</a:t>
            </a:r>
            <a:endParaRPr lang="en-US" sz="1300" dirty="0"/>
          </a:p>
        </p:txBody>
      </p:sp>
      <p:sp>
        <p:nvSpPr>
          <p:cNvPr id="25" name="Text 23"/>
          <p:cNvSpPr/>
          <p:nvPr/>
        </p:nvSpPr>
        <p:spPr>
          <a:xfrm>
            <a:off x="4572000" y="2697480"/>
            <a:ext cx="548640" cy="457200"/>
          </a:xfrm>
          <a:prstGeom prst="rect">
            <a:avLst/>
          </a:prstGeom>
          <a:noFill/>
          <a:ln/>
        </p:spPr>
        <p:txBody>
          <a:bodyPr wrap="square" lIns="0" tIns="0" rIns="0" bIns="0" rtlCol="0" anchor="ctr"/>
          <a:lstStyle/>
          <a:p>
            <a:pPr algn="ctr" indent="0" marL="0">
              <a:buNone/>
            </a:pPr>
            <a:r>
              <a:rPr lang="en-US" sz="2800" b="1" dirty="0">
                <a:solidFill>
                  <a:srgbClr val="FF5C00"/>
                </a:solidFill>
                <a:latin typeface="IBM Plex Sans KR" pitchFamily="34" charset="0"/>
                <a:ea typeface="IBM Plex Sans KR" pitchFamily="34" charset="-122"/>
                <a:cs typeface="IBM Plex Sans KR" pitchFamily="34" charset="-120"/>
              </a:rPr>
              <a:t>→</a:t>
            </a:r>
            <a:endParaRPr lang="en-US" sz="2800" dirty="0"/>
          </a:p>
        </p:txBody>
      </p:sp>
      <p:sp>
        <p:nvSpPr>
          <p:cNvPr id="26" name="Text 24"/>
          <p:cNvSpPr/>
          <p:nvPr/>
        </p:nvSpPr>
        <p:spPr>
          <a:xfrm>
            <a:off x="5257800" y="1892808"/>
            <a:ext cx="6400800"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성적 · N</a:t>
            </a:r>
            <a:endParaRPr lang="en-US" sz="1300" dirty="0"/>
          </a:p>
        </p:txBody>
      </p:sp>
      <p:sp>
        <p:nvSpPr>
          <p:cNvPr id="27" name="Shape 25"/>
          <p:cNvSpPr/>
          <p:nvPr/>
        </p:nvSpPr>
        <p:spPr>
          <a:xfrm>
            <a:off x="5257800" y="2240280"/>
            <a:ext cx="1920240" cy="402336"/>
          </a:xfrm>
          <a:prstGeom prst="rect">
            <a:avLst/>
          </a:prstGeom>
          <a:solidFill>
            <a:srgbClr val="1B1D21"/>
          </a:solidFill>
          <a:ln/>
        </p:spPr>
      </p:sp>
      <p:sp>
        <p:nvSpPr>
          <p:cNvPr id="28" name="Text 26"/>
          <p:cNvSpPr/>
          <p:nvPr/>
        </p:nvSpPr>
        <p:spPr>
          <a:xfrm>
            <a:off x="5367528" y="2240280"/>
            <a:ext cx="1700784"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학번</a:t>
            </a:r>
            <a:endParaRPr lang="en-US" sz="1200" dirty="0"/>
          </a:p>
        </p:txBody>
      </p:sp>
      <p:sp>
        <p:nvSpPr>
          <p:cNvPr id="29" name="Shape 27"/>
          <p:cNvSpPr/>
          <p:nvPr/>
        </p:nvSpPr>
        <p:spPr>
          <a:xfrm>
            <a:off x="5806440" y="2350008"/>
            <a:ext cx="329184" cy="182880"/>
          </a:xfrm>
          <a:prstGeom prst="roundRect">
            <a:avLst>
              <a:gd name="adj" fmla="val 15000"/>
            </a:avLst>
          </a:prstGeom>
          <a:solidFill>
            <a:srgbClr val="0E7C86"/>
          </a:solidFill>
          <a:ln/>
        </p:spPr>
      </p:sp>
      <p:sp>
        <p:nvSpPr>
          <p:cNvPr id="30" name="Text 28"/>
          <p:cNvSpPr/>
          <p:nvPr/>
        </p:nvSpPr>
        <p:spPr>
          <a:xfrm>
            <a:off x="5806440" y="235000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FK</a:t>
            </a:r>
            <a:endParaRPr lang="en-US" sz="800" dirty="0"/>
          </a:p>
        </p:txBody>
      </p:sp>
      <p:sp>
        <p:nvSpPr>
          <p:cNvPr id="31" name="Shape 29"/>
          <p:cNvSpPr/>
          <p:nvPr/>
        </p:nvSpPr>
        <p:spPr>
          <a:xfrm>
            <a:off x="7178040" y="2240280"/>
            <a:ext cx="2816352" cy="402336"/>
          </a:xfrm>
          <a:prstGeom prst="rect">
            <a:avLst/>
          </a:prstGeom>
          <a:solidFill>
            <a:srgbClr val="1B1D21"/>
          </a:solidFill>
          <a:ln/>
        </p:spPr>
      </p:sp>
      <p:sp>
        <p:nvSpPr>
          <p:cNvPr id="32" name="Text 30"/>
          <p:cNvSpPr/>
          <p:nvPr/>
        </p:nvSpPr>
        <p:spPr>
          <a:xfrm>
            <a:off x="7287768" y="2240280"/>
            <a:ext cx="2596896"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시험</a:t>
            </a:r>
            <a:endParaRPr lang="en-US" sz="1200" dirty="0"/>
          </a:p>
        </p:txBody>
      </p:sp>
      <p:sp>
        <p:nvSpPr>
          <p:cNvPr id="33" name="Shape 31"/>
          <p:cNvSpPr/>
          <p:nvPr/>
        </p:nvSpPr>
        <p:spPr>
          <a:xfrm>
            <a:off x="9994392" y="2240280"/>
            <a:ext cx="1664208" cy="402336"/>
          </a:xfrm>
          <a:prstGeom prst="rect">
            <a:avLst/>
          </a:prstGeom>
          <a:solidFill>
            <a:srgbClr val="1B1D21"/>
          </a:solidFill>
          <a:ln/>
        </p:spPr>
      </p:sp>
      <p:sp>
        <p:nvSpPr>
          <p:cNvPr id="34" name="Text 32"/>
          <p:cNvSpPr/>
          <p:nvPr/>
        </p:nvSpPr>
        <p:spPr>
          <a:xfrm>
            <a:off x="10104120" y="2240280"/>
            <a:ext cx="1444752"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수학</a:t>
            </a:r>
            <a:endParaRPr lang="en-US" sz="1200" dirty="0"/>
          </a:p>
        </p:txBody>
      </p:sp>
      <p:sp>
        <p:nvSpPr>
          <p:cNvPr id="35" name="Shape 33"/>
          <p:cNvSpPr/>
          <p:nvPr/>
        </p:nvSpPr>
        <p:spPr>
          <a:xfrm>
            <a:off x="5257800" y="2642616"/>
            <a:ext cx="1920240" cy="420624"/>
          </a:xfrm>
          <a:prstGeom prst="rect">
            <a:avLst/>
          </a:prstGeom>
          <a:solidFill>
            <a:srgbClr val="FFE7D6"/>
          </a:solidFill>
          <a:ln w="9525">
            <a:solidFill>
              <a:srgbClr val="E0E3E7"/>
            </a:solidFill>
            <a:prstDash val="solid"/>
          </a:ln>
        </p:spPr>
      </p:sp>
      <p:sp>
        <p:nvSpPr>
          <p:cNvPr id="36" name="Text 34"/>
          <p:cNvSpPr/>
          <p:nvPr/>
        </p:nvSpPr>
        <p:spPr>
          <a:xfrm>
            <a:off x="5367528" y="2642616"/>
            <a:ext cx="170078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20301</a:t>
            </a:r>
            <a:endParaRPr lang="en-US" sz="1300" dirty="0"/>
          </a:p>
        </p:txBody>
      </p:sp>
      <p:sp>
        <p:nvSpPr>
          <p:cNvPr id="37" name="Shape 35"/>
          <p:cNvSpPr/>
          <p:nvPr/>
        </p:nvSpPr>
        <p:spPr>
          <a:xfrm>
            <a:off x="7178040" y="2642616"/>
            <a:ext cx="2816352" cy="420624"/>
          </a:xfrm>
          <a:prstGeom prst="rect">
            <a:avLst/>
          </a:prstGeom>
          <a:solidFill>
            <a:srgbClr val="FFE7D6"/>
          </a:solidFill>
          <a:ln w="9525">
            <a:solidFill>
              <a:srgbClr val="E0E3E7"/>
            </a:solidFill>
            <a:prstDash val="solid"/>
          </a:ln>
        </p:spPr>
      </p:sp>
      <p:sp>
        <p:nvSpPr>
          <p:cNvPr id="38" name="Text 36"/>
          <p:cNvSpPr/>
          <p:nvPr/>
        </p:nvSpPr>
        <p:spPr>
          <a:xfrm>
            <a:off x="7287768" y="2642616"/>
            <a:ext cx="2596896"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1학기 중간</a:t>
            </a:r>
            <a:endParaRPr lang="en-US" sz="1300" dirty="0"/>
          </a:p>
        </p:txBody>
      </p:sp>
      <p:sp>
        <p:nvSpPr>
          <p:cNvPr id="39" name="Shape 37"/>
          <p:cNvSpPr/>
          <p:nvPr/>
        </p:nvSpPr>
        <p:spPr>
          <a:xfrm>
            <a:off x="9994392" y="2642616"/>
            <a:ext cx="1664208" cy="420624"/>
          </a:xfrm>
          <a:prstGeom prst="rect">
            <a:avLst/>
          </a:prstGeom>
          <a:solidFill>
            <a:srgbClr val="FFE7D6"/>
          </a:solidFill>
          <a:ln w="9525">
            <a:solidFill>
              <a:srgbClr val="E0E3E7"/>
            </a:solidFill>
            <a:prstDash val="solid"/>
          </a:ln>
        </p:spPr>
      </p:sp>
      <p:sp>
        <p:nvSpPr>
          <p:cNvPr id="40" name="Text 38"/>
          <p:cNvSpPr/>
          <p:nvPr/>
        </p:nvSpPr>
        <p:spPr>
          <a:xfrm>
            <a:off x="10104120" y="2642616"/>
            <a:ext cx="1444752"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92</a:t>
            </a:r>
            <a:endParaRPr lang="en-US" sz="1300" dirty="0"/>
          </a:p>
        </p:txBody>
      </p:sp>
      <p:sp>
        <p:nvSpPr>
          <p:cNvPr id="41" name="Shape 39"/>
          <p:cNvSpPr/>
          <p:nvPr/>
        </p:nvSpPr>
        <p:spPr>
          <a:xfrm>
            <a:off x="5257800" y="3063240"/>
            <a:ext cx="1920240" cy="420624"/>
          </a:xfrm>
          <a:prstGeom prst="rect">
            <a:avLst/>
          </a:prstGeom>
          <a:solidFill>
            <a:srgbClr val="FFE7D6"/>
          </a:solidFill>
          <a:ln w="9525">
            <a:solidFill>
              <a:srgbClr val="E0E3E7"/>
            </a:solidFill>
            <a:prstDash val="solid"/>
          </a:ln>
        </p:spPr>
      </p:sp>
      <p:sp>
        <p:nvSpPr>
          <p:cNvPr id="42" name="Text 40"/>
          <p:cNvSpPr/>
          <p:nvPr/>
        </p:nvSpPr>
        <p:spPr>
          <a:xfrm>
            <a:off x="5367528" y="3063240"/>
            <a:ext cx="170078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20301</a:t>
            </a:r>
            <a:endParaRPr lang="en-US" sz="1300" dirty="0"/>
          </a:p>
        </p:txBody>
      </p:sp>
      <p:sp>
        <p:nvSpPr>
          <p:cNvPr id="43" name="Shape 41"/>
          <p:cNvSpPr/>
          <p:nvPr/>
        </p:nvSpPr>
        <p:spPr>
          <a:xfrm>
            <a:off x="7178040" y="3063240"/>
            <a:ext cx="2816352" cy="420624"/>
          </a:xfrm>
          <a:prstGeom prst="rect">
            <a:avLst/>
          </a:prstGeom>
          <a:solidFill>
            <a:srgbClr val="FFE7D6"/>
          </a:solidFill>
          <a:ln w="9525">
            <a:solidFill>
              <a:srgbClr val="E0E3E7"/>
            </a:solidFill>
            <a:prstDash val="solid"/>
          </a:ln>
        </p:spPr>
      </p:sp>
      <p:sp>
        <p:nvSpPr>
          <p:cNvPr id="44" name="Text 42"/>
          <p:cNvSpPr/>
          <p:nvPr/>
        </p:nvSpPr>
        <p:spPr>
          <a:xfrm>
            <a:off x="7287768" y="3063240"/>
            <a:ext cx="2596896"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1학기 기말</a:t>
            </a:r>
            <a:endParaRPr lang="en-US" sz="1300" dirty="0"/>
          </a:p>
        </p:txBody>
      </p:sp>
      <p:sp>
        <p:nvSpPr>
          <p:cNvPr id="45" name="Shape 43"/>
          <p:cNvSpPr/>
          <p:nvPr/>
        </p:nvSpPr>
        <p:spPr>
          <a:xfrm>
            <a:off x="9994392" y="3063240"/>
            <a:ext cx="1664208" cy="420624"/>
          </a:xfrm>
          <a:prstGeom prst="rect">
            <a:avLst/>
          </a:prstGeom>
          <a:solidFill>
            <a:srgbClr val="FFE7D6"/>
          </a:solidFill>
          <a:ln w="9525">
            <a:solidFill>
              <a:srgbClr val="E0E3E7"/>
            </a:solidFill>
            <a:prstDash val="solid"/>
          </a:ln>
        </p:spPr>
      </p:sp>
      <p:sp>
        <p:nvSpPr>
          <p:cNvPr id="46" name="Text 44"/>
          <p:cNvSpPr/>
          <p:nvPr/>
        </p:nvSpPr>
        <p:spPr>
          <a:xfrm>
            <a:off x="10104120" y="3063240"/>
            <a:ext cx="1444752"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90</a:t>
            </a:r>
            <a:endParaRPr lang="en-US" sz="1300" dirty="0"/>
          </a:p>
        </p:txBody>
      </p:sp>
      <p:sp>
        <p:nvSpPr>
          <p:cNvPr id="47" name="Shape 45"/>
          <p:cNvSpPr/>
          <p:nvPr/>
        </p:nvSpPr>
        <p:spPr>
          <a:xfrm>
            <a:off x="5257800" y="3483864"/>
            <a:ext cx="1920240" cy="420624"/>
          </a:xfrm>
          <a:prstGeom prst="rect">
            <a:avLst/>
          </a:prstGeom>
          <a:solidFill>
            <a:srgbClr val="FFFFFF"/>
          </a:solidFill>
          <a:ln w="9525">
            <a:solidFill>
              <a:srgbClr val="E0E3E7"/>
            </a:solidFill>
            <a:prstDash val="solid"/>
          </a:ln>
        </p:spPr>
      </p:sp>
      <p:sp>
        <p:nvSpPr>
          <p:cNvPr id="48" name="Text 46"/>
          <p:cNvSpPr/>
          <p:nvPr/>
        </p:nvSpPr>
        <p:spPr>
          <a:xfrm>
            <a:off x="5367528" y="3483864"/>
            <a:ext cx="170078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20302</a:t>
            </a:r>
            <a:endParaRPr lang="en-US" sz="1300" dirty="0"/>
          </a:p>
        </p:txBody>
      </p:sp>
      <p:sp>
        <p:nvSpPr>
          <p:cNvPr id="49" name="Shape 47"/>
          <p:cNvSpPr/>
          <p:nvPr/>
        </p:nvSpPr>
        <p:spPr>
          <a:xfrm>
            <a:off x="7178040" y="3483864"/>
            <a:ext cx="2816352" cy="420624"/>
          </a:xfrm>
          <a:prstGeom prst="rect">
            <a:avLst/>
          </a:prstGeom>
          <a:solidFill>
            <a:srgbClr val="FFFFFF"/>
          </a:solidFill>
          <a:ln w="9525">
            <a:solidFill>
              <a:srgbClr val="E0E3E7"/>
            </a:solidFill>
            <a:prstDash val="solid"/>
          </a:ln>
        </p:spPr>
      </p:sp>
      <p:sp>
        <p:nvSpPr>
          <p:cNvPr id="50" name="Text 48"/>
          <p:cNvSpPr/>
          <p:nvPr/>
        </p:nvSpPr>
        <p:spPr>
          <a:xfrm>
            <a:off x="7287768" y="3483864"/>
            <a:ext cx="2596896"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1학기 중간</a:t>
            </a:r>
            <a:endParaRPr lang="en-US" sz="1300" dirty="0"/>
          </a:p>
        </p:txBody>
      </p:sp>
      <p:sp>
        <p:nvSpPr>
          <p:cNvPr id="51" name="Shape 49"/>
          <p:cNvSpPr/>
          <p:nvPr/>
        </p:nvSpPr>
        <p:spPr>
          <a:xfrm>
            <a:off x="9994392" y="3483864"/>
            <a:ext cx="1664208" cy="420624"/>
          </a:xfrm>
          <a:prstGeom prst="rect">
            <a:avLst/>
          </a:prstGeom>
          <a:solidFill>
            <a:srgbClr val="FFFFFF"/>
          </a:solidFill>
          <a:ln w="9525">
            <a:solidFill>
              <a:srgbClr val="E0E3E7"/>
            </a:solidFill>
            <a:prstDash val="solid"/>
          </a:ln>
        </p:spPr>
      </p:sp>
      <p:sp>
        <p:nvSpPr>
          <p:cNvPr id="52" name="Text 50"/>
          <p:cNvSpPr/>
          <p:nvPr/>
        </p:nvSpPr>
        <p:spPr>
          <a:xfrm>
            <a:off x="10104120" y="3483864"/>
            <a:ext cx="1444752"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74</a:t>
            </a:r>
            <a:endParaRPr lang="en-US" sz="1300" dirty="0"/>
          </a:p>
        </p:txBody>
      </p:sp>
      <p:sp>
        <p:nvSpPr>
          <p:cNvPr id="53" name="Shape 51"/>
          <p:cNvSpPr/>
          <p:nvPr/>
        </p:nvSpPr>
        <p:spPr>
          <a:xfrm>
            <a:off x="5257800" y="3904488"/>
            <a:ext cx="1920240" cy="420624"/>
          </a:xfrm>
          <a:prstGeom prst="rect">
            <a:avLst/>
          </a:prstGeom>
          <a:solidFill>
            <a:srgbClr val="FFE7D6"/>
          </a:solidFill>
          <a:ln w="9525">
            <a:solidFill>
              <a:srgbClr val="E0E3E7"/>
            </a:solidFill>
            <a:prstDash val="solid"/>
          </a:ln>
        </p:spPr>
      </p:sp>
      <p:sp>
        <p:nvSpPr>
          <p:cNvPr id="54" name="Text 52"/>
          <p:cNvSpPr/>
          <p:nvPr/>
        </p:nvSpPr>
        <p:spPr>
          <a:xfrm>
            <a:off x="5367528" y="3904488"/>
            <a:ext cx="170078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20301</a:t>
            </a:r>
            <a:endParaRPr lang="en-US" sz="1300" dirty="0"/>
          </a:p>
        </p:txBody>
      </p:sp>
      <p:sp>
        <p:nvSpPr>
          <p:cNvPr id="55" name="Shape 53"/>
          <p:cNvSpPr/>
          <p:nvPr/>
        </p:nvSpPr>
        <p:spPr>
          <a:xfrm>
            <a:off x="7178040" y="3904488"/>
            <a:ext cx="2816352" cy="420624"/>
          </a:xfrm>
          <a:prstGeom prst="rect">
            <a:avLst/>
          </a:prstGeom>
          <a:solidFill>
            <a:srgbClr val="FFE7D6"/>
          </a:solidFill>
          <a:ln w="9525">
            <a:solidFill>
              <a:srgbClr val="E0E3E7"/>
            </a:solidFill>
            <a:prstDash val="solid"/>
          </a:ln>
        </p:spPr>
      </p:sp>
      <p:sp>
        <p:nvSpPr>
          <p:cNvPr id="56" name="Text 54"/>
          <p:cNvSpPr/>
          <p:nvPr/>
        </p:nvSpPr>
        <p:spPr>
          <a:xfrm>
            <a:off x="7287768" y="3904488"/>
            <a:ext cx="2596896"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2학기 중간</a:t>
            </a:r>
            <a:endParaRPr lang="en-US" sz="1300" dirty="0"/>
          </a:p>
        </p:txBody>
      </p:sp>
      <p:sp>
        <p:nvSpPr>
          <p:cNvPr id="57" name="Shape 55"/>
          <p:cNvSpPr/>
          <p:nvPr/>
        </p:nvSpPr>
        <p:spPr>
          <a:xfrm>
            <a:off x="9994392" y="3904488"/>
            <a:ext cx="1664208" cy="420624"/>
          </a:xfrm>
          <a:prstGeom prst="rect">
            <a:avLst/>
          </a:prstGeom>
          <a:solidFill>
            <a:srgbClr val="FFE7D6"/>
          </a:solidFill>
          <a:ln w="9525">
            <a:solidFill>
              <a:srgbClr val="E0E3E7"/>
            </a:solidFill>
            <a:prstDash val="solid"/>
          </a:ln>
        </p:spPr>
      </p:sp>
      <p:sp>
        <p:nvSpPr>
          <p:cNvPr id="58" name="Text 56"/>
          <p:cNvSpPr/>
          <p:nvPr/>
        </p:nvSpPr>
        <p:spPr>
          <a:xfrm>
            <a:off x="10104120" y="3904488"/>
            <a:ext cx="1444752"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95</a:t>
            </a:r>
            <a:endParaRPr lang="en-US" sz="1300" dirty="0"/>
          </a:p>
        </p:txBody>
      </p:sp>
      <p:sp>
        <p:nvSpPr>
          <p:cNvPr id="59" name="Text 57"/>
          <p:cNvSpPr/>
          <p:nvPr/>
        </p:nvSpPr>
        <p:spPr>
          <a:xfrm>
            <a:off x="530352" y="4434840"/>
            <a:ext cx="11128248" cy="365760"/>
          </a:xfrm>
          <a:prstGeom prst="rect">
            <a:avLst/>
          </a:prstGeom>
          <a:noFill/>
          <a:ln/>
        </p:spPr>
        <p:txBody>
          <a:bodyPr wrap="square" lIns="0" tIns="0" rIns="0" bIns="0" rtlCol="0" anchor="ctr"/>
          <a:lstStyle/>
          <a:p>
            <a:pPr algn="ctr" indent="0" marL="0">
              <a:buNone/>
            </a:pPr>
            <a:r>
              <a:rPr lang="en-US" sz="1700" b="1" dirty="0">
                <a:solidFill>
                  <a:srgbClr val="FF5C00"/>
                </a:solidFill>
                <a:latin typeface="IBM Plex Mono" pitchFamily="34" charset="0"/>
                <a:ea typeface="IBM Plex Mono" pitchFamily="34" charset="-122"/>
                <a:cs typeface="IBM Plex Mono" pitchFamily="34" charset="-120"/>
              </a:rPr>
              <a:t>학생 20301 한 줄  →  성적 20301 세 줄</a:t>
            </a:r>
            <a:endParaRPr lang="en-US" sz="1700" dirty="0"/>
          </a:p>
        </p:txBody>
      </p:sp>
      <p:sp>
        <p:nvSpPr>
          <p:cNvPr id="60" name="Shape 58"/>
          <p:cNvSpPr/>
          <p:nvPr/>
        </p:nvSpPr>
        <p:spPr>
          <a:xfrm>
            <a:off x="530352" y="4983480"/>
            <a:ext cx="11128248" cy="512064"/>
          </a:xfrm>
          <a:prstGeom prst="roundRect">
            <a:avLst>
              <a:gd name="adj" fmla="val 39286"/>
            </a:avLst>
          </a:prstGeom>
          <a:solidFill>
            <a:srgbClr val="FF5C00"/>
          </a:solidFill>
          <a:ln w="12700">
            <a:solidFill>
              <a:srgbClr val="FF5C00"/>
            </a:solidFill>
            <a:prstDash val="solid"/>
          </a:ln>
        </p:spPr>
      </p:sp>
      <p:sp>
        <p:nvSpPr>
          <p:cNvPr id="61" name="Text 59"/>
          <p:cNvSpPr/>
          <p:nvPr/>
        </p:nvSpPr>
        <p:spPr>
          <a:xfrm>
            <a:off x="731520" y="4983480"/>
            <a:ext cx="10725912" cy="512064"/>
          </a:xfrm>
          <a:prstGeom prst="rect">
            <a:avLst/>
          </a:prstGeom>
          <a:noFill/>
          <a:ln/>
        </p:spPr>
        <p:txBody>
          <a:bodyPr wrap="square" lIns="0" tIns="0" rIns="0" bIns="0" rtlCol="0" anchor="ctr"/>
          <a:lstStyle/>
          <a:p>
            <a:pPr algn="ctr" indent="0" marL="0">
              <a:buNone/>
            </a:pPr>
            <a:r>
              <a:rPr lang="en-US" sz="1450" b="1" dirty="0">
                <a:solidFill>
                  <a:srgbClr val="FFFFFF"/>
                </a:solidFill>
                <a:latin typeface="IBM Plex Sans KR" pitchFamily="34" charset="0"/>
                <a:ea typeface="IBM Plex Sans KR" pitchFamily="34" charset="-122"/>
                <a:cs typeface="IBM Plex Sans KR" pitchFamily="34" charset="-120"/>
              </a:rPr>
              <a:t>외래키(학번)는 여러 개가 있는 쪽, 성적 표에 둔다 · 표의 한 칸에는 값 하나</a:t>
            </a:r>
            <a:endParaRPr lang="en-US" sz="14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학번으로 두 표를 엮어서 본다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09</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12쪽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12</a:t>
            </a:r>
            <a:endParaRPr lang="en-US" sz="900" dirty="0"/>
          </a:p>
        </p:txBody>
      </p:sp>
      <p:sp>
        <p:nvSpPr>
          <p:cNvPr id="10" name="Text 8"/>
          <p:cNvSpPr/>
          <p:nvPr/>
        </p:nvSpPr>
        <p:spPr>
          <a:xfrm>
            <a:off x="530352" y="1691640"/>
            <a:ext cx="11128248" cy="347472"/>
          </a:xfrm>
          <a:prstGeom prst="rect">
            <a:avLst/>
          </a:prstGeom>
          <a:noFill/>
          <a:ln/>
        </p:spPr>
        <p:txBody>
          <a:bodyPr wrap="square" lIns="0" tIns="0" rIns="0" bIns="0" rtlCol="0" anchor="ctr"/>
          <a:lstStyle/>
          <a:p>
            <a:pPr indent="0" marL="0">
              <a:buNone/>
            </a:pPr>
            <a:r>
              <a:rPr lang="en-US" sz="1600" b="1" dirty="0">
                <a:solidFill>
                  <a:srgbClr val="1B1D21"/>
                </a:solidFill>
                <a:latin typeface="IBM Plex Sans KR" pitchFamily="34" charset="0"/>
                <a:ea typeface="IBM Plex Sans KR" pitchFamily="34" charset="-122"/>
                <a:cs typeface="IBM Plex Sans KR" pitchFamily="34" charset="-120"/>
              </a:rPr>
              <a:t>김민준(20301)의 수학 성적은?</a:t>
            </a:r>
            <a:endParaRPr lang="en-US" sz="1600" dirty="0"/>
          </a:p>
        </p:txBody>
      </p:sp>
      <p:sp>
        <p:nvSpPr>
          <p:cNvPr id="11" name="Text 9"/>
          <p:cNvSpPr/>
          <p:nvPr/>
        </p:nvSpPr>
        <p:spPr>
          <a:xfrm>
            <a:off x="530352" y="2167128"/>
            <a:ext cx="4572000"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① 학생 표에서 학번을 찾는다</a:t>
            </a:r>
            <a:endParaRPr lang="en-US" sz="1300" dirty="0"/>
          </a:p>
        </p:txBody>
      </p:sp>
      <p:sp>
        <p:nvSpPr>
          <p:cNvPr id="12" name="Shape 10"/>
          <p:cNvSpPr/>
          <p:nvPr/>
        </p:nvSpPr>
        <p:spPr>
          <a:xfrm>
            <a:off x="530352" y="2514600"/>
            <a:ext cx="2057400" cy="402336"/>
          </a:xfrm>
          <a:prstGeom prst="rect">
            <a:avLst/>
          </a:prstGeom>
          <a:solidFill>
            <a:srgbClr val="1B1D21"/>
          </a:solidFill>
          <a:ln/>
        </p:spPr>
      </p:sp>
      <p:sp>
        <p:nvSpPr>
          <p:cNvPr id="13" name="Text 11"/>
          <p:cNvSpPr/>
          <p:nvPr/>
        </p:nvSpPr>
        <p:spPr>
          <a:xfrm>
            <a:off x="640080" y="2514600"/>
            <a:ext cx="1837944"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학번</a:t>
            </a:r>
            <a:endParaRPr lang="en-US" sz="1200" dirty="0"/>
          </a:p>
        </p:txBody>
      </p:sp>
      <p:sp>
        <p:nvSpPr>
          <p:cNvPr id="14" name="Shape 12"/>
          <p:cNvSpPr/>
          <p:nvPr/>
        </p:nvSpPr>
        <p:spPr>
          <a:xfrm>
            <a:off x="1078992" y="2624328"/>
            <a:ext cx="329184" cy="182880"/>
          </a:xfrm>
          <a:prstGeom prst="roundRect">
            <a:avLst>
              <a:gd name="adj" fmla="val 15000"/>
            </a:avLst>
          </a:prstGeom>
          <a:solidFill>
            <a:srgbClr val="FF5C00"/>
          </a:solidFill>
          <a:ln/>
        </p:spPr>
      </p:sp>
      <p:sp>
        <p:nvSpPr>
          <p:cNvPr id="15" name="Text 13"/>
          <p:cNvSpPr/>
          <p:nvPr/>
        </p:nvSpPr>
        <p:spPr>
          <a:xfrm>
            <a:off x="1078992" y="262432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PK</a:t>
            </a:r>
            <a:endParaRPr lang="en-US" sz="800" dirty="0"/>
          </a:p>
        </p:txBody>
      </p:sp>
      <p:sp>
        <p:nvSpPr>
          <p:cNvPr id="16" name="Shape 14"/>
          <p:cNvSpPr/>
          <p:nvPr/>
        </p:nvSpPr>
        <p:spPr>
          <a:xfrm>
            <a:off x="2587752" y="2514600"/>
            <a:ext cx="2514600" cy="402336"/>
          </a:xfrm>
          <a:prstGeom prst="rect">
            <a:avLst/>
          </a:prstGeom>
          <a:solidFill>
            <a:srgbClr val="1B1D21"/>
          </a:solidFill>
          <a:ln/>
        </p:spPr>
      </p:sp>
      <p:sp>
        <p:nvSpPr>
          <p:cNvPr id="17" name="Text 15"/>
          <p:cNvSpPr/>
          <p:nvPr/>
        </p:nvSpPr>
        <p:spPr>
          <a:xfrm>
            <a:off x="2697480" y="2514600"/>
            <a:ext cx="2295144"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이름</a:t>
            </a:r>
            <a:endParaRPr lang="en-US" sz="1200" dirty="0"/>
          </a:p>
        </p:txBody>
      </p:sp>
      <p:sp>
        <p:nvSpPr>
          <p:cNvPr id="18" name="Shape 16"/>
          <p:cNvSpPr/>
          <p:nvPr/>
        </p:nvSpPr>
        <p:spPr>
          <a:xfrm>
            <a:off x="530352" y="2916936"/>
            <a:ext cx="2057400" cy="420624"/>
          </a:xfrm>
          <a:prstGeom prst="rect">
            <a:avLst/>
          </a:prstGeom>
          <a:solidFill>
            <a:srgbClr val="FFE7D6"/>
          </a:solidFill>
          <a:ln w="9525">
            <a:solidFill>
              <a:srgbClr val="E0E3E7"/>
            </a:solidFill>
            <a:prstDash val="solid"/>
          </a:ln>
        </p:spPr>
      </p:sp>
      <p:sp>
        <p:nvSpPr>
          <p:cNvPr id="19" name="Text 17"/>
          <p:cNvSpPr/>
          <p:nvPr/>
        </p:nvSpPr>
        <p:spPr>
          <a:xfrm>
            <a:off x="640080" y="2916936"/>
            <a:ext cx="183794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20301</a:t>
            </a:r>
            <a:endParaRPr lang="en-US" sz="1300" dirty="0"/>
          </a:p>
        </p:txBody>
      </p:sp>
      <p:sp>
        <p:nvSpPr>
          <p:cNvPr id="20" name="Shape 18"/>
          <p:cNvSpPr/>
          <p:nvPr/>
        </p:nvSpPr>
        <p:spPr>
          <a:xfrm>
            <a:off x="2587752" y="2916936"/>
            <a:ext cx="2514600" cy="420624"/>
          </a:xfrm>
          <a:prstGeom prst="rect">
            <a:avLst/>
          </a:prstGeom>
          <a:solidFill>
            <a:srgbClr val="FFE7D6"/>
          </a:solidFill>
          <a:ln w="9525">
            <a:solidFill>
              <a:srgbClr val="E0E3E7"/>
            </a:solidFill>
            <a:prstDash val="solid"/>
          </a:ln>
        </p:spPr>
      </p:sp>
      <p:sp>
        <p:nvSpPr>
          <p:cNvPr id="21" name="Text 19"/>
          <p:cNvSpPr/>
          <p:nvPr/>
        </p:nvSpPr>
        <p:spPr>
          <a:xfrm>
            <a:off x="2697480" y="2916936"/>
            <a:ext cx="229514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김민준</a:t>
            </a:r>
            <a:endParaRPr lang="en-US" sz="1300" dirty="0"/>
          </a:p>
        </p:txBody>
      </p:sp>
      <p:sp>
        <p:nvSpPr>
          <p:cNvPr id="22" name="Shape 20"/>
          <p:cNvSpPr/>
          <p:nvPr/>
        </p:nvSpPr>
        <p:spPr>
          <a:xfrm>
            <a:off x="530352" y="3337560"/>
            <a:ext cx="2057400" cy="420624"/>
          </a:xfrm>
          <a:prstGeom prst="rect">
            <a:avLst/>
          </a:prstGeom>
          <a:solidFill>
            <a:srgbClr val="FFFFFF"/>
          </a:solidFill>
          <a:ln w="9525">
            <a:solidFill>
              <a:srgbClr val="E0E3E7"/>
            </a:solidFill>
            <a:prstDash val="solid"/>
          </a:ln>
        </p:spPr>
      </p:sp>
      <p:sp>
        <p:nvSpPr>
          <p:cNvPr id="23" name="Text 21"/>
          <p:cNvSpPr/>
          <p:nvPr/>
        </p:nvSpPr>
        <p:spPr>
          <a:xfrm>
            <a:off x="640080" y="3337560"/>
            <a:ext cx="183794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20302</a:t>
            </a:r>
            <a:endParaRPr lang="en-US" sz="1300" dirty="0"/>
          </a:p>
        </p:txBody>
      </p:sp>
      <p:sp>
        <p:nvSpPr>
          <p:cNvPr id="24" name="Shape 22"/>
          <p:cNvSpPr/>
          <p:nvPr/>
        </p:nvSpPr>
        <p:spPr>
          <a:xfrm>
            <a:off x="2587752" y="3337560"/>
            <a:ext cx="2514600" cy="420624"/>
          </a:xfrm>
          <a:prstGeom prst="rect">
            <a:avLst/>
          </a:prstGeom>
          <a:solidFill>
            <a:srgbClr val="FFFFFF"/>
          </a:solidFill>
          <a:ln w="9525">
            <a:solidFill>
              <a:srgbClr val="E0E3E7"/>
            </a:solidFill>
            <a:prstDash val="solid"/>
          </a:ln>
        </p:spPr>
      </p:sp>
      <p:sp>
        <p:nvSpPr>
          <p:cNvPr id="25" name="Text 23"/>
          <p:cNvSpPr/>
          <p:nvPr/>
        </p:nvSpPr>
        <p:spPr>
          <a:xfrm>
            <a:off x="2697480" y="3337560"/>
            <a:ext cx="229514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이서연</a:t>
            </a:r>
            <a:endParaRPr lang="en-US" sz="1300" dirty="0"/>
          </a:p>
        </p:txBody>
      </p:sp>
      <p:sp>
        <p:nvSpPr>
          <p:cNvPr id="26" name="Shape 24"/>
          <p:cNvSpPr/>
          <p:nvPr/>
        </p:nvSpPr>
        <p:spPr>
          <a:xfrm>
            <a:off x="530352" y="3758184"/>
            <a:ext cx="2057400" cy="420624"/>
          </a:xfrm>
          <a:prstGeom prst="rect">
            <a:avLst/>
          </a:prstGeom>
          <a:solidFill>
            <a:srgbClr val="FFFFFF"/>
          </a:solidFill>
          <a:ln w="9525">
            <a:solidFill>
              <a:srgbClr val="E0E3E7"/>
            </a:solidFill>
            <a:prstDash val="solid"/>
          </a:ln>
        </p:spPr>
      </p:sp>
      <p:sp>
        <p:nvSpPr>
          <p:cNvPr id="27" name="Text 25"/>
          <p:cNvSpPr/>
          <p:nvPr/>
        </p:nvSpPr>
        <p:spPr>
          <a:xfrm>
            <a:off x="640080" y="3758184"/>
            <a:ext cx="183794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20401</a:t>
            </a:r>
            <a:endParaRPr lang="en-US" sz="1300" dirty="0"/>
          </a:p>
        </p:txBody>
      </p:sp>
      <p:sp>
        <p:nvSpPr>
          <p:cNvPr id="28" name="Shape 26"/>
          <p:cNvSpPr/>
          <p:nvPr/>
        </p:nvSpPr>
        <p:spPr>
          <a:xfrm>
            <a:off x="2587752" y="3758184"/>
            <a:ext cx="2514600" cy="420624"/>
          </a:xfrm>
          <a:prstGeom prst="rect">
            <a:avLst/>
          </a:prstGeom>
          <a:solidFill>
            <a:srgbClr val="FFFFFF"/>
          </a:solidFill>
          <a:ln w="9525">
            <a:solidFill>
              <a:srgbClr val="E0E3E7"/>
            </a:solidFill>
            <a:prstDash val="solid"/>
          </a:ln>
        </p:spPr>
      </p:sp>
      <p:sp>
        <p:nvSpPr>
          <p:cNvPr id="29" name="Text 27"/>
          <p:cNvSpPr/>
          <p:nvPr/>
        </p:nvSpPr>
        <p:spPr>
          <a:xfrm>
            <a:off x="2697480" y="3758184"/>
            <a:ext cx="2295144"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김민준</a:t>
            </a:r>
            <a:endParaRPr lang="en-US" sz="1300" dirty="0"/>
          </a:p>
        </p:txBody>
      </p:sp>
      <p:sp>
        <p:nvSpPr>
          <p:cNvPr id="30" name="Text 28"/>
          <p:cNvSpPr/>
          <p:nvPr/>
        </p:nvSpPr>
        <p:spPr>
          <a:xfrm>
            <a:off x="5166360" y="3017520"/>
            <a:ext cx="1600200" cy="548640"/>
          </a:xfrm>
          <a:prstGeom prst="rect">
            <a:avLst/>
          </a:prstGeom>
          <a:noFill/>
          <a:ln/>
        </p:spPr>
        <p:txBody>
          <a:bodyPr wrap="square" lIns="0" tIns="0" rIns="0" bIns="0" rtlCol="0" anchor="ctr"/>
          <a:lstStyle/>
          <a:p>
            <a:pPr algn="ctr" indent="0" marL="0">
              <a:buNone/>
            </a:pPr>
            <a:r>
              <a:rPr lang="en-US" sz="1250" b="1" dirty="0">
                <a:solidFill>
                  <a:srgbClr val="FF5C00"/>
                </a:solidFill>
                <a:latin typeface="IBM Plex Sans KR" pitchFamily="34" charset="0"/>
                <a:ea typeface="IBM Plex Sans KR" pitchFamily="34" charset="-122"/>
                <a:cs typeface="IBM Plex Sans KR" pitchFamily="34" charset="-120"/>
              </a:rPr>
              <a:t>학번 20301을 들고 →</a:t>
            </a:r>
            <a:endParaRPr lang="en-US" sz="1250" dirty="0"/>
          </a:p>
        </p:txBody>
      </p:sp>
      <p:sp>
        <p:nvSpPr>
          <p:cNvPr id="31" name="Text 29"/>
          <p:cNvSpPr/>
          <p:nvPr/>
        </p:nvSpPr>
        <p:spPr>
          <a:xfrm>
            <a:off x="6812280" y="2167128"/>
            <a:ext cx="4846320" cy="292608"/>
          </a:xfrm>
          <a:prstGeom prst="rect">
            <a:avLst/>
          </a:prstGeom>
          <a:noFill/>
          <a:ln/>
        </p:spPr>
        <p:txBody>
          <a:bodyPr wrap="square" lIns="0" tIns="0" rIns="0" bIns="0" rtlCol="0" anchor="ctr"/>
          <a:lstStyle/>
          <a:p>
            <a:pPr indent="0" marL="0">
              <a:buNone/>
            </a:pPr>
            <a:r>
              <a:rPr lang="en-US" sz="1300" b="1" dirty="0">
                <a:solidFill>
                  <a:srgbClr val="1B1D21"/>
                </a:solidFill>
                <a:latin typeface="IBM Plex Sans KR" pitchFamily="34" charset="0"/>
                <a:ea typeface="IBM Plex Sans KR" pitchFamily="34" charset="-122"/>
                <a:cs typeface="IBM Plex Sans KR" pitchFamily="34" charset="-120"/>
              </a:rPr>
              <a:t>② 성적 표에서 20301만 골라낸다</a:t>
            </a:r>
            <a:endParaRPr lang="en-US" sz="1300" dirty="0"/>
          </a:p>
        </p:txBody>
      </p:sp>
      <p:sp>
        <p:nvSpPr>
          <p:cNvPr id="32" name="Shape 30"/>
          <p:cNvSpPr/>
          <p:nvPr/>
        </p:nvSpPr>
        <p:spPr>
          <a:xfrm>
            <a:off x="6812280" y="2514600"/>
            <a:ext cx="1550822" cy="402336"/>
          </a:xfrm>
          <a:prstGeom prst="rect">
            <a:avLst/>
          </a:prstGeom>
          <a:solidFill>
            <a:srgbClr val="2F6FD0"/>
          </a:solidFill>
          <a:ln/>
        </p:spPr>
      </p:sp>
      <p:sp>
        <p:nvSpPr>
          <p:cNvPr id="33" name="Text 31"/>
          <p:cNvSpPr/>
          <p:nvPr/>
        </p:nvSpPr>
        <p:spPr>
          <a:xfrm>
            <a:off x="6922008" y="2514600"/>
            <a:ext cx="1331366"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학번</a:t>
            </a:r>
            <a:endParaRPr lang="en-US" sz="1200" dirty="0"/>
          </a:p>
        </p:txBody>
      </p:sp>
      <p:sp>
        <p:nvSpPr>
          <p:cNvPr id="34" name="Shape 32"/>
          <p:cNvSpPr/>
          <p:nvPr/>
        </p:nvSpPr>
        <p:spPr>
          <a:xfrm>
            <a:off x="7360920" y="2624328"/>
            <a:ext cx="329184" cy="182880"/>
          </a:xfrm>
          <a:prstGeom prst="roundRect">
            <a:avLst>
              <a:gd name="adj" fmla="val 15000"/>
            </a:avLst>
          </a:prstGeom>
          <a:solidFill>
            <a:srgbClr val="0E7C86"/>
          </a:solidFill>
          <a:ln/>
        </p:spPr>
      </p:sp>
      <p:sp>
        <p:nvSpPr>
          <p:cNvPr id="35" name="Text 33"/>
          <p:cNvSpPr/>
          <p:nvPr/>
        </p:nvSpPr>
        <p:spPr>
          <a:xfrm>
            <a:off x="7360920" y="2624328"/>
            <a:ext cx="329184" cy="182880"/>
          </a:xfrm>
          <a:prstGeom prst="rect">
            <a:avLst/>
          </a:prstGeom>
          <a:noFill/>
          <a:ln/>
        </p:spPr>
        <p:txBody>
          <a:bodyPr wrap="square" lIns="0" tIns="0" rIns="0" bIns="0" rtlCol="0" anchor="ctr"/>
          <a:lstStyle/>
          <a:p>
            <a:pPr algn="ctr" indent="0" marL="0">
              <a:buNone/>
            </a:pPr>
            <a:r>
              <a:rPr lang="en-US" sz="800" b="1" dirty="0">
                <a:solidFill>
                  <a:srgbClr val="FFFFFF"/>
                </a:solidFill>
                <a:latin typeface="IBM Plex Mono" pitchFamily="34" charset="0"/>
                <a:ea typeface="IBM Plex Mono" pitchFamily="34" charset="-122"/>
                <a:cs typeface="IBM Plex Mono" pitchFamily="34" charset="-120"/>
              </a:rPr>
              <a:t>FK</a:t>
            </a:r>
            <a:endParaRPr lang="en-US" sz="800" dirty="0"/>
          </a:p>
        </p:txBody>
      </p:sp>
      <p:sp>
        <p:nvSpPr>
          <p:cNvPr id="36" name="Shape 34"/>
          <p:cNvSpPr/>
          <p:nvPr/>
        </p:nvSpPr>
        <p:spPr>
          <a:xfrm>
            <a:off x="8363102" y="2514600"/>
            <a:ext cx="2035454" cy="402336"/>
          </a:xfrm>
          <a:prstGeom prst="rect">
            <a:avLst/>
          </a:prstGeom>
          <a:solidFill>
            <a:srgbClr val="1B1D21"/>
          </a:solidFill>
          <a:ln/>
        </p:spPr>
      </p:sp>
      <p:sp>
        <p:nvSpPr>
          <p:cNvPr id="37" name="Text 35"/>
          <p:cNvSpPr/>
          <p:nvPr/>
        </p:nvSpPr>
        <p:spPr>
          <a:xfrm>
            <a:off x="8472830" y="2514600"/>
            <a:ext cx="1815998"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시험</a:t>
            </a:r>
            <a:endParaRPr lang="en-US" sz="1200" dirty="0"/>
          </a:p>
        </p:txBody>
      </p:sp>
      <p:sp>
        <p:nvSpPr>
          <p:cNvPr id="38" name="Shape 36"/>
          <p:cNvSpPr/>
          <p:nvPr/>
        </p:nvSpPr>
        <p:spPr>
          <a:xfrm>
            <a:off x="10398557" y="2514600"/>
            <a:ext cx="1260043" cy="402336"/>
          </a:xfrm>
          <a:prstGeom prst="rect">
            <a:avLst/>
          </a:prstGeom>
          <a:solidFill>
            <a:srgbClr val="1B1D21"/>
          </a:solidFill>
          <a:ln/>
        </p:spPr>
      </p:sp>
      <p:sp>
        <p:nvSpPr>
          <p:cNvPr id="39" name="Text 37"/>
          <p:cNvSpPr/>
          <p:nvPr/>
        </p:nvSpPr>
        <p:spPr>
          <a:xfrm>
            <a:off x="10508285" y="2514600"/>
            <a:ext cx="1040587" cy="402336"/>
          </a:xfrm>
          <a:prstGeom prst="rect">
            <a:avLst/>
          </a:prstGeom>
          <a:noFill/>
          <a:ln/>
        </p:spPr>
        <p:txBody>
          <a:bodyPr wrap="square" lIns="0" tIns="0" rIns="0" bIns="0" rtlCol="0" anchor="ctr"/>
          <a:lstStyle/>
          <a:p>
            <a:pPr indent="0" marL="0">
              <a:buNone/>
            </a:pPr>
            <a:r>
              <a:rPr lang="en-US" sz="1200" b="1" dirty="0">
                <a:solidFill>
                  <a:srgbClr val="FFFFFF"/>
                </a:solidFill>
                <a:latin typeface="IBM Plex Mono" pitchFamily="34" charset="0"/>
                <a:ea typeface="IBM Plex Mono" pitchFamily="34" charset="-122"/>
                <a:cs typeface="IBM Plex Mono" pitchFamily="34" charset="-120"/>
              </a:rPr>
              <a:t>수학</a:t>
            </a:r>
            <a:endParaRPr lang="en-US" sz="1200" dirty="0"/>
          </a:p>
        </p:txBody>
      </p:sp>
      <p:sp>
        <p:nvSpPr>
          <p:cNvPr id="40" name="Shape 38"/>
          <p:cNvSpPr/>
          <p:nvPr/>
        </p:nvSpPr>
        <p:spPr>
          <a:xfrm>
            <a:off x="6812280" y="2916936"/>
            <a:ext cx="1550822" cy="420624"/>
          </a:xfrm>
          <a:prstGeom prst="rect">
            <a:avLst/>
          </a:prstGeom>
          <a:solidFill>
            <a:srgbClr val="EAF2FD"/>
          </a:solidFill>
          <a:ln w="9525">
            <a:solidFill>
              <a:srgbClr val="E0E3E7"/>
            </a:solidFill>
            <a:prstDash val="solid"/>
          </a:ln>
        </p:spPr>
      </p:sp>
      <p:sp>
        <p:nvSpPr>
          <p:cNvPr id="41" name="Text 39"/>
          <p:cNvSpPr/>
          <p:nvPr/>
        </p:nvSpPr>
        <p:spPr>
          <a:xfrm>
            <a:off x="6922008" y="2916936"/>
            <a:ext cx="1331366"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20301</a:t>
            </a:r>
            <a:endParaRPr lang="en-US" sz="1300" dirty="0"/>
          </a:p>
        </p:txBody>
      </p:sp>
      <p:sp>
        <p:nvSpPr>
          <p:cNvPr id="42" name="Shape 40"/>
          <p:cNvSpPr/>
          <p:nvPr/>
        </p:nvSpPr>
        <p:spPr>
          <a:xfrm>
            <a:off x="8363102" y="2916936"/>
            <a:ext cx="2035454" cy="420624"/>
          </a:xfrm>
          <a:prstGeom prst="rect">
            <a:avLst/>
          </a:prstGeom>
          <a:solidFill>
            <a:srgbClr val="FFFFFF"/>
          </a:solidFill>
          <a:ln w="9525">
            <a:solidFill>
              <a:srgbClr val="E0E3E7"/>
            </a:solidFill>
            <a:prstDash val="solid"/>
          </a:ln>
        </p:spPr>
      </p:sp>
      <p:sp>
        <p:nvSpPr>
          <p:cNvPr id="43" name="Text 41"/>
          <p:cNvSpPr/>
          <p:nvPr/>
        </p:nvSpPr>
        <p:spPr>
          <a:xfrm>
            <a:off x="8472830" y="2916936"/>
            <a:ext cx="1815998"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1학기 중간</a:t>
            </a:r>
            <a:endParaRPr lang="en-US" sz="1300" dirty="0"/>
          </a:p>
        </p:txBody>
      </p:sp>
      <p:sp>
        <p:nvSpPr>
          <p:cNvPr id="44" name="Shape 42"/>
          <p:cNvSpPr/>
          <p:nvPr/>
        </p:nvSpPr>
        <p:spPr>
          <a:xfrm>
            <a:off x="10398557" y="2916936"/>
            <a:ext cx="1260043" cy="420624"/>
          </a:xfrm>
          <a:prstGeom prst="rect">
            <a:avLst/>
          </a:prstGeom>
          <a:solidFill>
            <a:srgbClr val="FFFFFF"/>
          </a:solidFill>
          <a:ln w="9525">
            <a:solidFill>
              <a:srgbClr val="E0E3E7"/>
            </a:solidFill>
            <a:prstDash val="solid"/>
          </a:ln>
        </p:spPr>
      </p:sp>
      <p:sp>
        <p:nvSpPr>
          <p:cNvPr id="45" name="Text 43"/>
          <p:cNvSpPr/>
          <p:nvPr/>
        </p:nvSpPr>
        <p:spPr>
          <a:xfrm>
            <a:off x="10508285" y="2916936"/>
            <a:ext cx="1040587"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92</a:t>
            </a:r>
            <a:endParaRPr lang="en-US" sz="1300" dirty="0"/>
          </a:p>
        </p:txBody>
      </p:sp>
      <p:sp>
        <p:nvSpPr>
          <p:cNvPr id="46" name="Shape 44"/>
          <p:cNvSpPr/>
          <p:nvPr/>
        </p:nvSpPr>
        <p:spPr>
          <a:xfrm>
            <a:off x="6812280" y="3337560"/>
            <a:ext cx="1550822" cy="420624"/>
          </a:xfrm>
          <a:prstGeom prst="rect">
            <a:avLst/>
          </a:prstGeom>
          <a:solidFill>
            <a:srgbClr val="EAF2FD"/>
          </a:solidFill>
          <a:ln w="9525">
            <a:solidFill>
              <a:srgbClr val="E0E3E7"/>
            </a:solidFill>
            <a:prstDash val="solid"/>
          </a:ln>
        </p:spPr>
      </p:sp>
      <p:sp>
        <p:nvSpPr>
          <p:cNvPr id="47" name="Text 45"/>
          <p:cNvSpPr/>
          <p:nvPr/>
        </p:nvSpPr>
        <p:spPr>
          <a:xfrm>
            <a:off x="6922008" y="3337560"/>
            <a:ext cx="1331366"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20301</a:t>
            </a:r>
            <a:endParaRPr lang="en-US" sz="1300" dirty="0"/>
          </a:p>
        </p:txBody>
      </p:sp>
      <p:sp>
        <p:nvSpPr>
          <p:cNvPr id="48" name="Shape 46"/>
          <p:cNvSpPr/>
          <p:nvPr/>
        </p:nvSpPr>
        <p:spPr>
          <a:xfrm>
            <a:off x="8363102" y="3337560"/>
            <a:ext cx="2035454" cy="420624"/>
          </a:xfrm>
          <a:prstGeom prst="rect">
            <a:avLst/>
          </a:prstGeom>
          <a:solidFill>
            <a:srgbClr val="FFFFFF"/>
          </a:solidFill>
          <a:ln w="9525">
            <a:solidFill>
              <a:srgbClr val="E0E3E7"/>
            </a:solidFill>
            <a:prstDash val="solid"/>
          </a:ln>
        </p:spPr>
      </p:sp>
      <p:sp>
        <p:nvSpPr>
          <p:cNvPr id="49" name="Text 47"/>
          <p:cNvSpPr/>
          <p:nvPr/>
        </p:nvSpPr>
        <p:spPr>
          <a:xfrm>
            <a:off x="8472830" y="3337560"/>
            <a:ext cx="1815998"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1학기 기말</a:t>
            </a:r>
            <a:endParaRPr lang="en-US" sz="1300" dirty="0"/>
          </a:p>
        </p:txBody>
      </p:sp>
      <p:sp>
        <p:nvSpPr>
          <p:cNvPr id="50" name="Shape 48"/>
          <p:cNvSpPr/>
          <p:nvPr/>
        </p:nvSpPr>
        <p:spPr>
          <a:xfrm>
            <a:off x="10398557" y="3337560"/>
            <a:ext cx="1260043" cy="420624"/>
          </a:xfrm>
          <a:prstGeom prst="rect">
            <a:avLst/>
          </a:prstGeom>
          <a:solidFill>
            <a:srgbClr val="FFFFFF"/>
          </a:solidFill>
          <a:ln w="9525">
            <a:solidFill>
              <a:srgbClr val="E0E3E7"/>
            </a:solidFill>
            <a:prstDash val="solid"/>
          </a:ln>
        </p:spPr>
      </p:sp>
      <p:sp>
        <p:nvSpPr>
          <p:cNvPr id="51" name="Text 49"/>
          <p:cNvSpPr/>
          <p:nvPr/>
        </p:nvSpPr>
        <p:spPr>
          <a:xfrm>
            <a:off x="10508285" y="3337560"/>
            <a:ext cx="1040587"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90</a:t>
            </a:r>
            <a:endParaRPr lang="en-US" sz="1300" dirty="0"/>
          </a:p>
        </p:txBody>
      </p:sp>
      <p:sp>
        <p:nvSpPr>
          <p:cNvPr id="52" name="Shape 50"/>
          <p:cNvSpPr/>
          <p:nvPr/>
        </p:nvSpPr>
        <p:spPr>
          <a:xfrm>
            <a:off x="6812280" y="3758184"/>
            <a:ext cx="1550822" cy="420624"/>
          </a:xfrm>
          <a:prstGeom prst="rect">
            <a:avLst/>
          </a:prstGeom>
          <a:solidFill>
            <a:srgbClr val="EAF2FD"/>
          </a:solidFill>
          <a:ln w="9525">
            <a:solidFill>
              <a:srgbClr val="E0E3E7"/>
            </a:solidFill>
            <a:prstDash val="solid"/>
          </a:ln>
        </p:spPr>
      </p:sp>
      <p:sp>
        <p:nvSpPr>
          <p:cNvPr id="53" name="Text 51"/>
          <p:cNvSpPr/>
          <p:nvPr/>
        </p:nvSpPr>
        <p:spPr>
          <a:xfrm>
            <a:off x="6922008" y="3758184"/>
            <a:ext cx="1331366"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20301</a:t>
            </a:r>
            <a:endParaRPr lang="en-US" sz="1300" dirty="0"/>
          </a:p>
        </p:txBody>
      </p:sp>
      <p:sp>
        <p:nvSpPr>
          <p:cNvPr id="54" name="Shape 52"/>
          <p:cNvSpPr/>
          <p:nvPr/>
        </p:nvSpPr>
        <p:spPr>
          <a:xfrm>
            <a:off x="8363102" y="3758184"/>
            <a:ext cx="2035454" cy="420624"/>
          </a:xfrm>
          <a:prstGeom prst="rect">
            <a:avLst/>
          </a:prstGeom>
          <a:solidFill>
            <a:srgbClr val="FFFFFF"/>
          </a:solidFill>
          <a:ln w="9525">
            <a:solidFill>
              <a:srgbClr val="E0E3E7"/>
            </a:solidFill>
            <a:prstDash val="solid"/>
          </a:ln>
        </p:spPr>
      </p:sp>
      <p:sp>
        <p:nvSpPr>
          <p:cNvPr id="55" name="Text 53"/>
          <p:cNvSpPr/>
          <p:nvPr/>
        </p:nvSpPr>
        <p:spPr>
          <a:xfrm>
            <a:off x="8472830" y="3758184"/>
            <a:ext cx="1815998"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Sans KR" pitchFamily="34" charset="0"/>
                <a:ea typeface="IBM Plex Sans KR" pitchFamily="34" charset="-122"/>
                <a:cs typeface="IBM Plex Sans KR" pitchFamily="34" charset="-120"/>
              </a:rPr>
              <a:t>2학기 중간</a:t>
            </a:r>
            <a:endParaRPr lang="en-US" sz="1300" dirty="0"/>
          </a:p>
        </p:txBody>
      </p:sp>
      <p:sp>
        <p:nvSpPr>
          <p:cNvPr id="56" name="Shape 54"/>
          <p:cNvSpPr/>
          <p:nvPr/>
        </p:nvSpPr>
        <p:spPr>
          <a:xfrm>
            <a:off x="10398557" y="3758184"/>
            <a:ext cx="1260043" cy="420624"/>
          </a:xfrm>
          <a:prstGeom prst="rect">
            <a:avLst/>
          </a:prstGeom>
          <a:solidFill>
            <a:srgbClr val="FFFFFF"/>
          </a:solidFill>
          <a:ln w="9525">
            <a:solidFill>
              <a:srgbClr val="E0E3E7"/>
            </a:solidFill>
            <a:prstDash val="solid"/>
          </a:ln>
        </p:spPr>
      </p:sp>
      <p:sp>
        <p:nvSpPr>
          <p:cNvPr id="57" name="Text 55"/>
          <p:cNvSpPr/>
          <p:nvPr/>
        </p:nvSpPr>
        <p:spPr>
          <a:xfrm>
            <a:off x="10508285" y="3758184"/>
            <a:ext cx="1040587" cy="420624"/>
          </a:xfrm>
          <a:prstGeom prst="rect">
            <a:avLst/>
          </a:prstGeom>
          <a:noFill/>
          <a:ln/>
        </p:spPr>
        <p:txBody>
          <a:bodyPr wrap="square" lIns="0" tIns="0" rIns="0" bIns="0" rtlCol="0" anchor="ctr"/>
          <a:lstStyle/>
          <a:p>
            <a:pPr indent="0" marL="0">
              <a:buNone/>
            </a:pPr>
            <a:r>
              <a:rPr lang="en-US" sz="1300" dirty="0">
                <a:solidFill>
                  <a:srgbClr val="34373D"/>
                </a:solidFill>
                <a:latin typeface="IBM Plex Mono" pitchFamily="34" charset="0"/>
                <a:ea typeface="IBM Plex Mono" pitchFamily="34" charset="-122"/>
                <a:cs typeface="IBM Plex Mono" pitchFamily="34" charset="-120"/>
              </a:rPr>
              <a:t>95</a:t>
            </a:r>
            <a:endParaRPr lang="en-US" sz="1300" dirty="0"/>
          </a:p>
        </p:txBody>
      </p:sp>
      <p:sp>
        <p:nvSpPr>
          <p:cNvPr id="58" name="Shape 56"/>
          <p:cNvSpPr/>
          <p:nvPr/>
        </p:nvSpPr>
        <p:spPr>
          <a:xfrm>
            <a:off x="530352" y="4572000"/>
            <a:ext cx="11128248" cy="512064"/>
          </a:xfrm>
          <a:prstGeom prst="roundRect">
            <a:avLst>
              <a:gd name="adj" fmla="val 39286"/>
            </a:avLst>
          </a:prstGeom>
          <a:solidFill>
            <a:srgbClr val="FF5C00"/>
          </a:solidFill>
          <a:ln w="12700">
            <a:solidFill>
              <a:srgbClr val="FF5C00"/>
            </a:solidFill>
            <a:prstDash val="solid"/>
          </a:ln>
        </p:spPr>
      </p:sp>
      <p:sp>
        <p:nvSpPr>
          <p:cNvPr id="59" name="Text 57"/>
          <p:cNvSpPr/>
          <p:nvPr/>
        </p:nvSpPr>
        <p:spPr>
          <a:xfrm>
            <a:off x="731520" y="4572000"/>
            <a:ext cx="10725912" cy="512064"/>
          </a:xfrm>
          <a:prstGeom prst="rect">
            <a:avLst/>
          </a:prstGeom>
          <a:noFill/>
          <a:ln/>
        </p:spPr>
        <p:txBody>
          <a:bodyPr wrap="square" lIns="0" tIns="0" rIns="0" bIns="0" rtlCol="0" anchor="ctr"/>
          <a:lstStyle/>
          <a:p>
            <a:pPr algn="ctr" indent="0" marL="0">
              <a:buNone/>
            </a:pPr>
            <a:r>
              <a:rPr lang="en-US" sz="1450" b="1" dirty="0">
                <a:solidFill>
                  <a:srgbClr val="FFFFFF"/>
                </a:solidFill>
                <a:latin typeface="IBM Plex Sans KR" pitchFamily="34" charset="0"/>
                <a:ea typeface="IBM Plex Sans KR" pitchFamily="34" charset="-122"/>
                <a:cs typeface="IBM Plex Sans KR" pitchFamily="34" charset="-120"/>
              </a:rPr>
              <a:t>JOIN = 같은 값(학번)을 따라 두 표를 엮어서 본다 · 이렇게 표와 표의 관계로 다루어서 「관계형」</a:t>
            </a:r>
            <a:endParaRPr lang="en-US" sz="1450" dirty="0"/>
          </a:p>
        </p:txBody>
      </p:sp>
      <p:sp>
        <p:nvSpPr>
          <p:cNvPr id="60" name="Text 58"/>
          <p:cNvSpPr/>
          <p:nvPr/>
        </p:nvSpPr>
        <p:spPr>
          <a:xfrm>
            <a:off x="530352" y="5257800"/>
            <a:ext cx="11128248" cy="347472"/>
          </a:xfrm>
          <a:prstGeom prst="rect">
            <a:avLst/>
          </a:prstGeom>
          <a:noFill/>
          <a:ln/>
        </p:spPr>
        <p:txBody>
          <a:bodyPr wrap="square" lIns="0" tIns="0" rIns="0" bIns="0" rtlCol="0" anchor="ctr"/>
          <a:lstStyle/>
          <a:p>
            <a:pPr algn="ctr" indent="0" marL="0">
              <a:buNone/>
            </a:pPr>
            <a:r>
              <a:rPr lang="en-US" sz="1350" dirty="0">
                <a:solidFill>
                  <a:srgbClr val="6C7078"/>
                </a:solidFill>
                <a:latin typeface="IBM Plex Sans KR" pitchFamily="34" charset="0"/>
                <a:ea typeface="IBM Plex Sans KR" pitchFamily="34" charset="-122"/>
                <a:cs typeface="IBM Plex Sans KR" pitchFamily="34" charset="-120"/>
              </a:rPr>
              <a:t>JOIN을 쓰는 문법(SQL)은 배우지 않는다 · 이름이 같은 두 김민준도 학번이 달라 섞이지 않는다</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표는 하나로 충분한 경우가 많다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10</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13쪽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13</a:t>
            </a:r>
            <a:endParaRPr lang="en-US" sz="900" dirty="0"/>
          </a:p>
        </p:txBody>
      </p:sp>
      <p:sp>
        <p:nvSpPr>
          <p:cNvPr id="10" name="Shape 8"/>
          <p:cNvSpPr/>
          <p:nvPr/>
        </p:nvSpPr>
        <p:spPr>
          <a:xfrm>
            <a:off x="530352" y="1920240"/>
            <a:ext cx="3561039" cy="402336"/>
          </a:xfrm>
          <a:prstGeom prst="rect">
            <a:avLst/>
          </a:prstGeom>
          <a:solidFill>
            <a:srgbClr val="1B1D21"/>
          </a:solidFill>
          <a:ln/>
        </p:spPr>
      </p:sp>
      <p:sp>
        <p:nvSpPr>
          <p:cNvPr id="11" name="Text 9"/>
          <p:cNvSpPr/>
          <p:nvPr/>
        </p:nvSpPr>
        <p:spPr>
          <a:xfrm>
            <a:off x="658368" y="1920240"/>
            <a:ext cx="330500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서비스</a:t>
            </a:r>
            <a:endParaRPr lang="en-US" sz="1050" dirty="0"/>
          </a:p>
        </p:txBody>
      </p:sp>
      <p:sp>
        <p:nvSpPr>
          <p:cNvPr id="12" name="Shape 10"/>
          <p:cNvSpPr/>
          <p:nvPr/>
        </p:nvSpPr>
        <p:spPr>
          <a:xfrm>
            <a:off x="4091391" y="1920240"/>
            <a:ext cx="3783604" cy="402336"/>
          </a:xfrm>
          <a:prstGeom prst="rect">
            <a:avLst/>
          </a:prstGeom>
          <a:solidFill>
            <a:srgbClr val="1B1D21"/>
          </a:solidFill>
          <a:ln/>
        </p:spPr>
      </p:sp>
      <p:sp>
        <p:nvSpPr>
          <p:cNvPr id="13" name="Text 11"/>
          <p:cNvSpPr/>
          <p:nvPr/>
        </p:nvSpPr>
        <p:spPr>
          <a:xfrm>
            <a:off x="4219407" y="1920240"/>
            <a:ext cx="352757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표</a:t>
            </a:r>
            <a:endParaRPr lang="en-US" sz="1050" dirty="0"/>
          </a:p>
        </p:txBody>
      </p:sp>
      <p:sp>
        <p:nvSpPr>
          <p:cNvPr id="14" name="Shape 12"/>
          <p:cNvSpPr/>
          <p:nvPr/>
        </p:nvSpPr>
        <p:spPr>
          <a:xfrm>
            <a:off x="7874996" y="1920240"/>
            <a:ext cx="3783604" cy="402336"/>
          </a:xfrm>
          <a:prstGeom prst="rect">
            <a:avLst/>
          </a:prstGeom>
          <a:solidFill>
            <a:srgbClr val="1B1D21"/>
          </a:solidFill>
          <a:ln/>
        </p:spPr>
      </p:sp>
      <p:sp>
        <p:nvSpPr>
          <p:cNvPr id="15" name="Text 13"/>
          <p:cNvSpPr/>
          <p:nvPr/>
        </p:nvSpPr>
        <p:spPr>
          <a:xfrm>
            <a:off x="8003012" y="1920240"/>
            <a:ext cx="3527572"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한 행은</a:t>
            </a:r>
            <a:endParaRPr lang="en-US" sz="1050" dirty="0"/>
          </a:p>
        </p:txBody>
      </p:sp>
      <p:sp>
        <p:nvSpPr>
          <p:cNvPr id="16" name="Shape 14"/>
          <p:cNvSpPr/>
          <p:nvPr/>
        </p:nvSpPr>
        <p:spPr>
          <a:xfrm>
            <a:off x="530352" y="2322576"/>
            <a:ext cx="11128248" cy="457200"/>
          </a:xfrm>
          <a:prstGeom prst="rect">
            <a:avLst/>
          </a:prstGeom>
          <a:solidFill>
            <a:srgbClr val="F1F2F4"/>
          </a:solidFill>
          <a:ln w="9525">
            <a:solidFill>
              <a:srgbClr val="E0E3E7"/>
            </a:solidFill>
            <a:prstDash val="solid"/>
          </a:ln>
        </p:spPr>
      </p:sp>
      <p:sp>
        <p:nvSpPr>
          <p:cNvPr id="17" name="Text 15"/>
          <p:cNvSpPr/>
          <p:nvPr/>
        </p:nvSpPr>
        <p:spPr>
          <a:xfrm>
            <a:off x="658368" y="2322576"/>
            <a:ext cx="3305007" cy="457200"/>
          </a:xfrm>
          <a:prstGeom prst="rect">
            <a:avLst/>
          </a:prstGeom>
          <a:noFill/>
          <a:ln/>
        </p:spPr>
        <p:txBody>
          <a:bodyPr wrap="square" lIns="0" tIns="0" rIns="0" bIns="0" rtlCol="0" anchor="ctr"/>
          <a:lstStyle/>
          <a:p>
            <a:pPr indent="0" marL="0">
              <a:buNone/>
            </a:pPr>
            <a:r>
              <a:rPr lang="en-US" sz="1400" b="1" dirty="0">
                <a:solidFill>
                  <a:srgbClr val="1B1D21"/>
                </a:solidFill>
                <a:latin typeface="IBM Plex Sans KR" pitchFamily="34" charset="0"/>
                <a:ea typeface="IBM Plex Sans KR" pitchFamily="34" charset="-122"/>
                <a:cs typeface="IBM Plex Sans KR" pitchFamily="34" charset="-120"/>
              </a:rPr>
              <a:t>할 일 기록</a:t>
            </a:r>
            <a:endParaRPr lang="en-US" sz="1400" dirty="0"/>
          </a:p>
        </p:txBody>
      </p:sp>
      <p:sp>
        <p:nvSpPr>
          <p:cNvPr id="18" name="Text 16"/>
          <p:cNvSpPr/>
          <p:nvPr/>
        </p:nvSpPr>
        <p:spPr>
          <a:xfrm>
            <a:off x="4219407" y="2322576"/>
            <a:ext cx="3527572" cy="457200"/>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1개 · 할 일</a:t>
            </a:r>
            <a:endParaRPr lang="en-US" sz="1400" dirty="0"/>
          </a:p>
        </p:txBody>
      </p:sp>
      <p:sp>
        <p:nvSpPr>
          <p:cNvPr id="19" name="Text 17"/>
          <p:cNvSpPr/>
          <p:nvPr/>
        </p:nvSpPr>
        <p:spPr>
          <a:xfrm>
            <a:off x="8003012" y="2322576"/>
            <a:ext cx="3527572" cy="457200"/>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할 일 하나</a:t>
            </a:r>
            <a:endParaRPr lang="en-US" sz="1400" dirty="0"/>
          </a:p>
        </p:txBody>
      </p:sp>
      <p:sp>
        <p:nvSpPr>
          <p:cNvPr id="20" name="Shape 18"/>
          <p:cNvSpPr/>
          <p:nvPr/>
        </p:nvSpPr>
        <p:spPr>
          <a:xfrm>
            <a:off x="530352" y="2779776"/>
            <a:ext cx="11128248" cy="457200"/>
          </a:xfrm>
          <a:prstGeom prst="rect">
            <a:avLst/>
          </a:prstGeom>
          <a:solidFill>
            <a:srgbClr val="FFFFFF"/>
          </a:solidFill>
          <a:ln w="9525">
            <a:solidFill>
              <a:srgbClr val="E0E3E7"/>
            </a:solidFill>
            <a:prstDash val="solid"/>
          </a:ln>
        </p:spPr>
      </p:sp>
      <p:sp>
        <p:nvSpPr>
          <p:cNvPr id="21" name="Text 19"/>
          <p:cNvSpPr/>
          <p:nvPr/>
        </p:nvSpPr>
        <p:spPr>
          <a:xfrm>
            <a:off x="658368" y="2779776"/>
            <a:ext cx="3305007" cy="457200"/>
          </a:xfrm>
          <a:prstGeom prst="rect">
            <a:avLst/>
          </a:prstGeom>
          <a:noFill/>
          <a:ln/>
        </p:spPr>
        <p:txBody>
          <a:bodyPr wrap="square" lIns="0" tIns="0" rIns="0" bIns="0" rtlCol="0" anchor="ctr"/>
          <a:lstStyle/>
          <a:p>
            <a:pPr indent="0" marL="0">
              <a:buNone/>
            </a:pPr>
            <a:r>
              <a:rPr lang="en-US" sz="1400" b="1" dirty="0">
                <a:solidFill>
                  <a:srgbClr val="1B1D21"/>
                </a:solidFill>
                <a:latin typeface="IBM Plex Sans KR" pitchFamily="34" charset="0"/>
                <a:ea typeface="IBM Plex Sans KR" pitchFamily="34" charset="-122"/>
                <a:cs typeface="IBM Plex Sans KR" pitchFamily="34" charset="-120"/>
              </a:rPr>
              <a:t>하나 뽑기(6-2 예)</a:t>
            </a:r>
            <a:endParaRPr lang="en-US" sz="1400" dirty="0"/>
          </a:p>
        </p:txBody>
      </p:sp>
      <p:sp>
        <p:nvSpPr>
          <p:cNvPr id="22" name="Text 20"/>
          <p:cNvSpPr/>
          <p:nvPr/>
        </p:nvSpPr>
        <p:spPr>
          <a:xfrm>
            <a:off x="4219407" y="2779776"/>
            <a:ext cx="3527572" cy="457200"/>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1개 · 뽑기 기록</a:t>
            </a:r>
            <a:endParaRPr lang="en-US" sz="1400" dirty="0"/>
          </a:p>
        </p:txBody>
      </p:sp>
      <p:sp>
        <p:nvSpPr>
          <p:cNvPr id="23" name="Text 21"/>
          <p:cNvSpPr/>
          <p:nvPr/>
        </p:nvSpPr>
        <p:spPr>
          <a:xfrm>
            <a:off x="8003012" y="2779776"/>
            <a:ext cx="3527572" cy="457200"/>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한 번 뽑은 결과</a:t>
            </a:r>
            <a:endParaRPr lang="en-US" sz="1400" dirty="0"/>
          </a:p>
        </p:txBody>
      </p:sp>
      <p:sp>
        <p:nvSpPr>
          <p:cNvPr id="24" name="Shape 22"/>
          <p:cNvSpPr/>
          <p:nvPr/>
        </p:nvSpPr>
        <p:spPr>
          <a:xfrm>
            <a:off x="530352" y="3236976"/>
            <a:ext cx="11128248" cy="457200"/>
          </a:xfrm>
          <a:prstGeom prst="rect">
            <a:avLst/>
          </a:prstGeom>
          <a:solidFill>
            <a:srgbClr val="F1F2F4"/>
          </a:solidFill>
          <a:ln w="9525">
            <a:solidFill>
              <a:srgbClr val="E0E3E7"/>
            </a:solidFill>
            <a:prstDash val="solid"/>
          </a:ln>
        </p:spPr>
      </p:sp>
      <p:sp>
        <p:nvSpPr>
          <p:cNvPr id="25" name="Text 23"/>
          <p:cNvSpPr/>
          <p:nvPr/>
        </p:nvSpPr>
        <p:spPr>
          <a:xfrm>
            <a:off x="658368" y="3236976"/>
            <a:ext cx="3305007" cy="457200"/>
          </a:xfrm>
          <a:prstGeom prst="rect">
            <a:avLst/>
          </a:prstGeom>
          <a:noFill/>
          <a:ln/>
        </p:spPr>
        <p:txBody>
          <a:bodyPr wrap="square" lIns="0" tIns="0" rIns="0" bIns="0" rtlCol="0" anchor="ctr"/>
          <a:lstStyle/>
          <a:p>
            <a:pPr indent="0" marL="0">
              <a:buNone/>
            </a:pPr>
            <a:r>
              <a:rPr lang="en-US" sz="1400" b="1" dirty="0">
                <a:solidFill>
                  <a:srgbClr val="1B1D21"/>
                </a:solidFill>
                <a:latin typeface="IBM Plex Sans KR" pitchFamily="34" charset="0"/>
                <a:ea typeface="IBM Plex Sans KR" pitchFamily="34" charset="-122"/>
                <a:cs typeface="IBM Plex Sans KR" pitchFamily="34" charset="-120"/>
              </a:rPr>
              <a:t>학생 성적 정리</a:t>
            </a:r>
            <a:endParaRPr lang="en-US" sz="1400" dirty="0"/>
          </a:p>
        </p:txBody>
      </p:sp>
      <p:sp>
        <p:nvSpPr>
          <p:cNvPr id="26" name="Text 24"/>
          <p:cNvSpPr/>
          <p:nvPr/>
        </p:nvSpPr>
        <p:spPr>
          <a:xfrm>
            <a:off x="4219407" y="3236976"/>
            <a:ext cx="3527572" cy="457200"/>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2개 · 학생, 성적</a:t>
            </a:r>
            <a:endParaRPr lang="en-US" sz="1400" dirty="0"/>
          </a:p>
        </p:txBody>
      </p:sp>
      <p:sp>
        <p:nvSpPr>
          <p:cNvPr id="27" name="Text 25"/>
          <p:cNvSpPr/>
          <p:nvPr/>
        </p:nvSpPr>
        <p:spPr>
          <a:xfrm>
            <a:off x="8003012" y="3236976"/>
            <a:ext cx="3527572" cy="457200"/>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학생 한 명 / 시험 성적 한 줄</a:t>
            </a:r>
            <a:endParaRPr lang="en-US" sz="1400" dirty="0"/>
          </a:p>
        </p:txBody>
      </p:sp>
      <p:sp>
        <p:nvSpPr>
          <p:cNvPr id="28" name="Shape 26"/>
          <p:cNvSpPr/>
          <p:nvPr/>
        </p:nvSpPr>
        <p:spPr>
          <a:xfrm>
            <a:off x="530352" y="3694176"/>
            <a:ext cx="11128248" cy="457200"/>
          </a:xfrm>
          <a:prstGeom prst="rect">
            <a:avLst/>
          </a:prstGeom>
          <a:solidFill>
            <a:srgbClr val="FFFFFF"/>
          </a:solidFill>
          <a:ln w="9525">
            <a:solidFill>
              <a:srgbClr val="E0E3E7"/>
            </a:solidFill>
            <a:prstDash val="solid"/>
          </a:ln>
        </p:spPr>
      </p:sp>
      <p:sp>
        <p:nvSpPr>
          <p:cNvPr id="29" name="Text 27"/>
          <p:cNvSpPr/>
          <p:nvPr/>
        </p:nvSpPr>
        <p:spPr>
          <a:xfrm>
            <a:off x="658368" y="3694176"/>
            <a:ext cx="3305007" cy="457200"/>
          </a:xfrm>
          <a:prstGeom prst="rect">
            <a:avLst/>
          </a:prstGeom>
          <a:noFill/>
          <a:ln/>
        </p:spPr>
        <p:txBody>
          <a:bodyPr wrap="square" lIns="0" tIns="0" rIns="0" bIns="0" rtlCol="0" anchor="ctr"/>
          <a:lstStyle/>
          <a:p>
            <a:pPr indent="0" marL="0">
              <a:buNone/>
            </a:pPr>
            <a:r>
              <a:rPr lang="en-US" sz="1400" b="1" dirty="0">
                <a:solidFill>
                  <a:srgbClr val="1B1D21"/>
                </a:solidFill>
                <a:latin typeface="IBM Plex Sans KR" pitchFamily="34" charset="0"/>
                <a:ea typeface="IBM Plex Sans KR" pitchFamily="34" charset="-122"/>
                <a:cs typeface="IBM Plex Sans KR" pitchFamily="34" charset="-120"/>
              </a:rPr>
              <a:t>계산기 · 추천 도구</a:t>
            </a:r>
            <a:endParaRPr lang="en-US" sz="1400" dirty="0"/>
          </a:p>
        </p:txBody>
      </p:sp>
      <p:sp>
        <p:nvSpPr>
          <p:cNvPr id="30" name="Text 28"/>
          <p:cNvSpPr/>
          <p:nvPr/>
        </p:nvSpPr>
        <p:spPr>
          <a:xfrm>
            <a:off x="4219407" y="3694176"/>
            <a:ext cx="3527572" cy="457200"/>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1개 · 사용 기록</a:t>
            </a:r>
            <a:endParaRPr lang="en-US" sz="1400" dirty="0"/>
          </a:p>
        </p:txBody>
      </p:sp>
      <p:sp>
        <p:nvSpPr>
          <p:cNvPr id="31" name="Text 29"/>
          <p:cNvSpPr/>
          <p:nvPr/>
        </p:nvSpPr>
        <p:spPr>
          <a:xfrm>
            <a:off x="8003012" y="3694176"/>
            <a:ext cx="3527572" cy="457200"/>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한 번 넣은 값과 결과</a:t>
            </a:r>
            <a:endParaRPr lang="en-US" sz="1400" dirty="0"/>
          </a:p>
        </p:txBody>
      </p:sp>
      <p:sp>
        <p:nvSpPr>
          <p:cNvPr id="32" name="Shape 30"/>
          <p:cNvSpPr/>
          <p:nvPr/>
        </p:nvSpPr>
        <p:spPr>
          <a:xfrm>
            <a:off x="530352" y="4572000"/>
            <a:ext cx="11128248" cy="512064"/>
          </a:xfrm>
          <a:prstGeom prst="roundRect">
            <a:avLst>
              <a:gd name="adj" fmla="val 39286"/>
            </a:avLst>
          </a:prstGeom>
          <a:solidFill>
            <a:srgbClr val="EAF5FB"/>
          </a:solidFill>
          <a:ln w="12700">
            <a:solidFill>
              <a:srgbClr val="3D8DFF"/>
            </a:solidFill>
            <a:prstDash val="solid"/>
          </a:ln>
        </p:spPr>
      </p:sp>
      <p:sp>
        <p:nvSpPr>
          <p:cNvPr id="33" name="Text 31"/>
          <p:cNvSpPr/>
          <p:nvPr/>
        </p:nvSpPr>
        <p:spPr>
          <a:xfrm>
            <a:off x="731520" y="4572000"/>
            <a:ext cx="10725912" cy="512064"/>
          </a:xfrm>
          <a:prstGeom prst="rect">
            <a:avLst/>
          </a:prstGeom>
          <a:noFill/>
          <a:ln/>
        </p:spPr>
        <p:txBody>
          <a:bodyPr wrap="square" lIns="0" tIns="0" rIns="0" bIns="0" rtlCol="0" anchor="ctr"/>
          <a:lstStyle/>
          <a:p>
            <a:pPr algn="ctr" indent="0" marL="0">
              <a:buNone/>
            </a:pPr>
            <a:r>
              <a:rPr lang="en-US" sz="1500" b="1" dirty="0">
                <a:solidFill>
                  <a:srgbClr val="34373D"/>
                </a:solidFill>
                <a:latin typeface="IBM Plex Sans KR" pitchFamily="34" charset="0"/>
                <a:ea typeface="IBM Plex Sans KR" pitchFamily="34" charset="-122"/>
                <a:cs typeface="IBM Plex Sans KR" pitchFamily="34" charset="-120"/>
              </a:rPr>
              <a:t>표를 나눌 때 · 서로 다른 대상이 섞일 때, 같은 정보가 되풀이될 때만</a:t>
            </a:r>
            <a:endParaRPr lang="en-US" sz="1500" dirty="0"/>
          </a:p>
        </p:txBody>
      </p:sp>
      <p:sp>
        <p:nvSpPr>
          <p:cNvPr id="34" name="Shape 32"/>
          <p:cNvSpPr/>
          <p:nvPr/>
        </p:nvSpPr>
        <p:spPr>
          <a:xfrm>
            <a:off x="530352" y="5257800"/>
            <a:ext cx="11128248" cy="868680"/>
          </a:xfrm>
          <a:prstGeom prst="roundRect">
            <a:avLst>
              <a:gd name="adj" fmla="val 5789"/>
            </a:avLst>
          </a:prstGeom>
          <a:solidFill>
            <a:srgbClr val="E7F2ED"/>
          </a:solidFill>
          <a:ln w="12700">
            <a:solidFill>
              <a:srgbClr val="0E7C86"/>
            </a:solidFill>
            <a:prstDash val="solid"/>
          </a:ln>
        </p:spPr>
      </p:sp>
      <p:sp>
        <p:nvSpPr>
          <p:cNvPr id="35" name="Text 33"/>
          <p:cNvSpPr/>
          <p:nvPr/>
        </p:nvSpPr>
        <p:spPr>
          <a:xfrm>
            <a:off x="713232" y="5422392"/>
            <a:ext cx="10762488" cy="557784"/>
          </a:xfrm>
          <a:prstGeom prst="rect">
            <a:avLst/>
          </a:prstGeom>
          <a:noFill/>
          <a:ln/>
        </p:spPr>
        <p:txBody>
          <a:bodyPr wrap="square" lIns="0" tIns="0" rIns="0" bIns="0" rtlCol="0" anchor="t"/>
          <a:lstStyle/>
          <a:p>
            <a:pPr indent="0" marL="0">
              <a:lnSpc>
                <a:spcPts val="1900"/>
              </a:lnSpc>
              <a:buNone/>
            </a:pPr>
            <a:r>
              <a:rPr lang="en-US" sz="1400" dirty="0">
                <a:solidFill>
                  <a:srgbClr val="34373D"/>
                </a:solidFill>
                <a:latin typeface="IBM Plex Sans KR" pitchFamily="34" charset="0"/>
                <a:ea typeface="IBM Plex Sans KR" pitchFamily="34" charset="-122"/>
                <a:cs typeface="IBM Plex Sans KR" pitchFamily="34" charset="-120"/>
              </a:rPr>
              <a:t>모든 서비스는 사용자가 다시 볼 기록을 하나는 남긴다 · 결과만 보여 주는 도구라도 사용한 값과 결과를 남긴다</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기억할 것과 기억하지 않을 것부터 나눈다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11</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14–15쪽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14</a:t>
            </a:r>
            <a:endParaRPr lang="en-US" sz="900" dirty="0"/>
          </a:p>
        </p:txBody>
      </p:sp>
      <p:sp>
        <p:nvSpPr>
          <p:cNvPr id="10" name="Text 8"/>
          <p:cNvSpPr/>
          <p:nvPr/>
        </p:nvSpPr>
        <p:spPr>
          <a:xfrm>
            <a:off x="530352" y="1691640"/>
            <a:ext cx="11128248" cy="310896"/>
          </a:xfrm>
          <a:prstGeom prst="rect">
            <a:avLst/>
          </a:prstGeom>
          <a:noFill/>
          <a:ln/>
        </p:spPr>
        <p:txBody>
          <a:bodyPr wrap="square" lIns="0" tIns="0" rIns="0" bIns="0" rtlCol="0" anchor="ctr"/>
          <a:lstStyle/>
          <a:p>
            <a:pPr indent="0" marL="0">
              <a:buNone/>
            </a:pPr>
            <a:r>
              <a:rPr lang="en-US" sz="1450" b="1" dirty="0">
                <a:solidFill>
                  <a:srgbClr val="1B1D21"/>
                </a:solidFill>
                <a:latin typeface="IBM Plex Sans KR" pitchFamily="34" charset="0"/>
                <a:ea typeface="IBM Plex Sans KR" pitchFamily="34" charset="-122"/>
                <a:cs typeface="IBM Plex Sans KR" pitchFamily="34" charset="-120"/>
              </a:rPr>
              <a:t>지금 할 일 · 탐색기 맨 위 06 · 터미널 → 새 터미널 · …\06&gt; 확인 → opencode</a:t>
            </a:r>
            <a:endParaRPr lang="en-US" sz="1450" dirty="0"/>
          </a:p>
        </p:txBody>
      </p:sp>
      <p:sp>
        <p:nvSpPr>
          <p:cNvPr id="11" name="Shape 9"/>
          <p:cNvSpPr/>
          <p:nvPr/>
        </p:nvSpPr>
        <p:spPr>
          <a:xfrm>
            <a:off x="530352" y="2103120"/>
            <a:ext cx="11128248" cy="1325880"/>
          </a:xfrm>
          <a:prstGeom prst="roundRect">
            <a:avLst>
              <a:gd name="adj" fmla="val 3448"/>
            </a:avLst>
          </a:prstGeom>
          <a:solidFill>
            <a:srgbClr val="24272C"/>
          </a:solidFill>
          <a:ln/>
        </p:spPr>
      </p:sp>
      <p:sp>
        <p:nvSpPr>
          <p:cNvPr id="12" name="Text 10"/>
          <p:cNvSpPr/>
          <p:nvPr/>
        </p:nvSpPr>
        <p:spPr>
          <a:xfrm>
            <a:off x="768096" y="223113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① 나누기 (교과서 14쪽에서 복사)</a:t>
            </a:r>
            <a:endParaRPr lang="en-US" sz="950" dirty="0"/>
          </a:p>
        </p:txBody>
      </p:sp>
      <p:sp>
        <p:nvSpPr>
          <p:cNvPr id="13" name="Text 11"/>
          <p:cNvSpPr/>
          <p:nvPr/>
        </p:nvSpPr>
        <p:spPr>
          <a:xfrm>
            <a:off x="768096" y="2505456"/>
            <a:ext cx="10652760" cy="777240"/>
          </a:xfrm>
          <a:prstGeom prst="rect">
            <a:avLst/>
          </a:prstGeom>
          <a:noFill/>
          <a:ln/>
        </p:spPr>
        <p:txBody>
          <a:bodyPr wrap="square" lIns="0" tIns="0" rIns="0" bIns="0" rtlCol="0" anchor="t"/>
          <a:lstStyle/>
          <a:p>
            <a:pPr indent="0" marL="0">
              <a:lnSpc>
                <a:spcPts val="2295"/>
              </a:lnSpc>
              <a:buNone/>
            </a:pPr>
            <a:r>
              <a:rPr lang="en-US" sz="1350" dirty="0">
                <a:solidFill>
                  <a:srgbClr val="9BE6B8"/>
                </a:solidFill>
                <a:latin typeface="IBM Plex Mono" pitchFamily="34" charset="0"/>
                <a:ea typeface="IBM Plex Mono" pitchFamily="34" charset="-122"/>
                <a:cs typeface="IBM Plex Mono" pitchFamily="34" charset="-120"/>
              </a:rPr>
              <a:t>PRD.md를 읽고, 이 서비스가 기억해야 할 것과 기억하지 않아도 될 것을 나눠 줘.</a:t>
            </a:r>
            <a:endParaRPr lang="en-US" sz="1350" dirty="0"/>
          </a:p>
          <a:p>
            <a:pPr indent="0" marL="0">
              <a:lnSpc>
                <a:spcPts val="2295"/>
              </a:lnSpc>
              <a:buNone/>
            </a:pPr>
            <a:r>
              <a:rPr lang="en-US" sz="1350" dirty="0">
                <a:solidFill>
                  <a:srgbClr val="FFB089"/>
                </a:solidFill>
                <a:latin typeface="IBM Plex Mono" pitchFamily="34" charset="0"/>
                <a:ea typeface="IBM Plex Mono" pitchFamily="34" charset="-122"/>
                <a:cs typeface="IBM Plex Mono" pitchFamily="34" charset="-120"/>
              </a:rPr>
              <a:t>06 폴더에 데이터_예시.md 파일로 저장해 줘.</a:t>
            </a:r>
            <a:endParaRPr lang="en-US" sz="1350" dirty="0"/>
          </a:p>
        </p:txBody>
      </p:sp>
      <p:sp>
        <p:nvSpPr>
          <p:cNvPr id="14" name="Text 12"/>
          <p:cNvSpPr/>
          <p:nvPr/>
        </p:nvSpPr>
        <p:spPr>
          <a:xfrm>
            <a:off x="530352" y="3520440"/>
            <a:ext cx="11128248" cy="329184"/>
          </a:xfrm>
          <a:prstGeom prst="rect">
            <a:avLst/>
          </a:prstGeom>
          <a:noFill/>
          <a:ln/>
        </p:spPr>
        <p:txBody>
          <a:bodyPr wrap="square" lIns="0" tIns="0" rIns="0" bIns="0" rtlCol="0" anchor="ctr"/>
          <a:lstStyle/>
          <a:p>
            <a:pPr algn="ctr" indent="0" marL="0">
              <a:buNone/>
            </a:pPr>
            <a:r>
              <a:rPr lang="en-US" sz="1350" b="1" dirty="0">
                <a:solidFill>
                  <a:srgbClr val="FF5C00"/>
                </a:solidFill>
                <a:latin typeface="IBM Plex Sans KR" pitchFamily="34" charset="0"/>
                <a:ea typeface="IBM Plex Sans KR" pitchFamily="34" charset="-122"/>
                <a:cs typeface="IBM Plex Sans KR" pitchFamily="34" charset="-120"/>
              </a:rPr>
              <a:t>↓ 읽고 고친다 · 개인정보가 「기억하지 않아도 될 것」에 있나</a:t>
            </a:r>
            <a:endParaRPr lang="en-US" sz="1350" dirty="0"/>
          </a:p>
        </p:txBody>
      </p:sp>
      <p:sp>
        <p:nvSpPr>
          <p:cNvPr id="15" name="Shape 13"/>
          <p:cNvSpPr/>
          <p:nvPr/>
        </p:nvSpPr>
        <p:spPr>
          <a:xfrm>
            <a:off x="530352" y="3886200"/>
            <a:ext cx="11128248" cy="1965960"/>
          </a:xfrm>
          <a:prstGeom prst="roundRect">
            <a:avLst>
              <a:gd name="adj" fmla="val 2326"/>
            </a:avLst>
          </a:prstGeom>
          <a:solidFill>
            <a:srgbClr val="24272C"/>
          </a:solidFill>
          <a:ln/>
        </p:spPr>
      </p:sp>
      <p:sp>
        <p:nvSpPr>
          <p:cNvPr id="16" name="Text 14"/>
          <p:cNvSpPr/>
          <p:nvPr/>
        </p:nvSpPr>
        <p:spPr>
          <a:xfrm>
            <a:off x="768096" y="4014216"/>
            <a:ext cx="10652760" cy="219456"/>
          </a:xfrm>
          <a:prstGeom prst="rect">
            <a:avLst/>
          </a:prstGeom>
          <a:noFill/>
          <a:ln/>
        </p:spPr>
        <p:txBody>
          <a:bodyPr wrap="square" lIns="0" tIns="0" rIns="0" bIns="0" rtlCol="0" anchor="ctr"/>
          <a:lstStyle/>
          <a:p>
            <a:pPr indent="0" marL="0">
              <a:buNone/>
            </a:pPr>
            <a:r>
              <a:rPr lang="en-US" sz="950" dirty="0">
                <a:solidFill>
                  <a:srgbClr val="8A9099"/>
                </a:solidFill>
                <a:latin typeface="IBM Plex Mono" pitchFamily="34" charset="0"/>
                <a:ea typeface="IBM Plex Mono" pitchFamily="34" charset="-122"/>
                <a:cs typeface="IBM Plex Mono" pitchFamily="34" charset="-120"/>
              </a:rPr>
              <a:t>② 기억해야 할 것만 표로 (교과서 15쪽에서 복사)</a:t>
            </a:r>
            <a:endParaRPr lang="en-US" sz="950" dirty="0"/>
          </a:p>
        </p:txBody>
      </p:sp>
      <p:sp>
        <p:nvSpPr>
          <p:cNvPr id="17" name="Text 15"/>
          <p:cNvSpPr/>
          <p:nvPr/>
        </p:nvSpPr>
        <p:spPr>
          <a:xfrm>
            <a:off x="768096" y="4288536"/>
            <a:ext cx="10652760" cy="1417320"/>
          </a:xfrm>
          <a:prstGeom prst="rect">
            <a:avLst/>
          </a:prstGeom>
          <a:noFill/>
          <a:ln/>
        </p:spPr>
        <p:txBody>
          <a:bodyPr wrap="square" lIns="0" tIns="0" rIns="0" bIns="0" rtlCol="0" anchor="t"/>
          <a:lstStyle/>
          <a:p>
            <a:pPr indent="0" marL="0">
              <a:lnSpc>
                <a:spcPts val="2295"/>
              </a:lnSpc>
              <a:buNone/>
            </a:pPr>
            <a:r>
              <a:rPr lang="en-US" sz="1350" dirty="0">
                <a:solidFill>
                  <a:srgbClr val="9BE6B8"/>
                </a:solidFill>
                <a:latin typeface="IBM Plex Mono" pitchFamily="34" charset="0"/>
                <a:ea typeface="IBM Plex Mono" pitchFamily="34" charset="-122"/>
                <a:cs typeface="IBM Plex Mono" pitchFamily="34" charset="-120"/>
              </a:rPr>
              <a:t>데이터_예시.md의 기억해야 할 것만 표로 정리해 줘.</a:t>
            </a:r>
            <a:endParaRPr lang="en-US" sz="1350" dirty="0"/>
          </a:p>
          <a:p>
            <a:pPr indent="0" marL="0">
              <a:lnSpc>
                <a:spcPts val="2295"/>
              </a:lnSpc>
              <a:buNone/>
            </a:pPr>
            <a:r>
              <a:rPr lang="en-US" sz="1350" b="1" dirty="0">
                <a:solidFill>
                  <a:srgbClr val="E8EAED"/>
                </a:solidFill>
                <a:latin typeface="IBM Plex Mono" pitchFamily="34" charset="0"/>
                <a:ea typeface="IBM Plex Mono" pitchFamily="34" charset="-122"/>
                <a:cs typeface="IBM Plex Mono" pitchFamily="34" charset="-120"/>
              </a:rPr>
              <a:t>표마다 예시 행을 3줄 넣고, 한 행이 무엇을 나타내는지 한 문장으로 적어 줘.</a:t>
            </a:r>
            <a:endParaRPr lang="en-US" sz="1350" dirty="0"/>
          </a:p>
          <a:p>
            <a:pPr indent="0" marL="0">
              <a:lnSpc>
                <a:spcPts val="2295"/>
              </a:lnSpc>
              <a:buNone/>
            </a:pPr>
            <a:r>
              <a:rPr lang="en-US" sz="1350" b="1" dirty="0">
                <a:solidFill>
                  <a:srgbClr val="E8EAED"/>
                </a:solidFill>
                <a:latin typeface="IBM Plex Mono" pitchFamily="34" charset="0"/>
                <a:ea typeface="IBM Plex Mono" pitchFamily="34" charset="-122"/>
                <a:cs typeface="IBM Plex Mono" pitchFamily="34" charset="-120"/>
              </a:rPr>
              <a:t>지금은 어떤 자료가 있는지 파악하는 단계야. 암호화 같은 보안은 다음에 정할 거니까,</a:t>
            </a:r>
            <a:endParaRPr lang="en-US" sz="1350" dirty="0"/>
          </a:p>
          <a:p>
            <a:pPr indent="0" marL="0">
              <a:lnSpc>
                <a:spcPts val="2295"/>
              </a:lnSpc>
              <a:buNone/>
            </a:pPr>
            <a:r>
              <a:rPr lang="en-US" sz="1350" b="1" dirty="0">
                <a:solidFill>
                  <a:srgbClr val="E8EAED"/>
                </a:solidFill>
                <a:latin typeface="IBM Plex Mono" pitchFamily="34" charset="0"/>
                <a:ea typeface="IBM Plex Mono" pitchFamily="34" charset="-122"/>
                <a:cs typeface="IBM Plex Mono" pitchFamily="34" charset="-120"/>
              </a:rPr>
              <a:t>기억할 내용만 간단히 정리해 줘.</a:t>
            </a:r>
            <a:endParaRPr lang="en-US" sz="1350" dirty="0"/>
          </a:p>
          <a:p>
            <a:pPr indent="0" marL="0">
              <a:lnSpc>
                <a:spcPts val="2295"/>
              </a:lnSpc>
              <a:buNone/>
            </a:pPr>
            <a:r>
              <a:rPr lang="en-US" sz="1350" dirty="0">
                <a:solidFill>
                  <a:srgbClr val="FFB089"/>
                </a:solidFill>
                <a:latin typeface="IBM Plex Mono" pitchFamily="34" charset="0"/>
                <a:ea typeface="IBM Plex Mono" pitchFamily="34" charset="-122"/>
                <a:cs typeface="IBM Plex Mono" pitchFamily="34" charset="-120"/>
              </a:rPr>
              <a:t>데이터_예시.md 파일 아래에 이어서 저장해 줘.</a:t>
            </a:r>
            <a:endParaRPr lang="en-US" sz="1350" dirty="0"/>
          </a:p>
        </p:txBody>
      </p:sp>
      <p:sp>
        <p:nvSpPr>
          <p:cNvPr id="18" name="Text 16"/>
          <p:cNvSpPr/>
          <p:nvPr/>
        </p:nvSpPr>
        <p:spPr>
          <a:xfrm>
            <a:off x="530352" y="594360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열·키는 내가 설계하지 않는다 · AI가 나누고 그린 것을 읽고 검토한다</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미리 보기로 표를 펼쳐 본다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12</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16쪽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15</a:t>
            </a:r>
            <a:endParaRPr lang="en-US" sz="900" dirty="0"/>
          </a:p>
        </p:txBody>
      </p:sp>
      <p:pic>
        <p:nvPicPr>
          <p:cNvPr id="10" name="Image 0" descr="/Users/gojiwoong/Library/Mobile Documents/com~apple~CloudDocs/Obsidian Vault/01_VibeCodingLabs/2607-01_장대현중고등학교_정보와_디지털_문해력/수업구성/교과서_배포/assets/img/07-1-01-md-preview.png">    </p:cNvPr>
          <p:cNvPicPr>
            <a:picLocks noChangeAspect="1"/>
          </p:cNvPicPr>
          <p:nvPr/>
        </p:nvPicPr>
        <p:blipFill>
          <a:blip r:embed="rId1"/>
          <a:stretch>
            <a:fillRect/>
          </a:stretch>
        </p:blipFill>
        <p:spPr>
          <a:xfrm>
            <a:off x="530352" y="1831086"/>
            <a:ext cx="6949440" cy="3909060"/>
          </a:xfrm>
          <a:prstGeom prst="rect">
            <a:avLst/>
          </a:prstGeom>
        </p:spPr>
      </p:pic>
      <p:sp>
        <p:nvSpPr>
          <p:cNvPr id="11" name="Shape 8"/>
          <p:cNvSpPr/>
          <p:nvPr/>
        </p:nvSpPr>
        <p:spPr>
          <a:xfrm>
            <a:off x="7818120" y="1828800"/>
            <a:ext cx="3840480" cy="1783080"/>
          </a:xfrm>
          <a:prstGeom prst="roundRect">
            <a:avLst>
              <a:gd name="adj" fmla="val 2821"/>
            </a:avLst>
          </a:prstGeom>
          <a:solidFill>
            <a:srgbClr val="F1F2F4"/>
          </a:solidFill>
          <a:ln w="12700">
            <a:solidFill>
              <a:srgbClr val="E0E3E7"/>
            </a:solidFill>
            <a:prstDash val="solid"/>
          </a:ln>
        </p:spPr>
      </p:sp>
      <p:sp>
        <p:nvSpPr>
          <p:cNvPr id="12" name="Text 9"/>
          <p:cNvSpPr/>
          <p:nvPr/>
        </p:nvSpPr>
        <p:spPr>
          <a:xfrm>
            <a:off x="8001000" y="1993392"/>
            <a:ext cx="3474720" cy="329184"/>
          </a:xfrm>
          <a:prstGeom prst="rect">
            <a:avLst/>
          </a:prstGeom>
          <a:noFill/>
          <a:ln/>
        </p:spPr>
        <p:txBody>
          <a:bodyPr wrap="square" lIns="0" tIns="0" rIns="0" bIns="0" rtlCol="0" anchor="ctr"/>
          <a:lstStyle/>
          <a:p>
            <a:pPr indent="0" marL="0">
              <a:buNone/>
            </a:pPr>
            <a:r>
              <a:rPr lang="en-US" sz="1800" b="1" dirty="0">
                <a:solidFill>
                  <a:srgbClr val="FF5C00"/>
                </a:solidFill>
                <a:latin typeface="IBM Plex Mono" pitchFamily="34" charset="0"/>
                <a:ea typeface="IBM Plex Mono" pitchFamily="34" charset="-122"/>
                <a:cs typeface="IBM Plex Mono" pitchFamily="34" charset="-120"/>
              </a:rPr>
              <a:t>1</a:t>
            </a:r>
            <a:endParaRPr lang="en-US" sz="1800" dirty="0"/>
          </a:p>
        </p:txBody>
      </p:sp>
      <p:sp>
        <p:nvSpPr>
          <p:cNvPr id="13" name="Text 10"/>
          <p:cNvSpPr/>
          <p:nvPr/>
        </p:nvSpPr>
        <p:spPr>
          <a:xfrm>
            <a:off x="8001000" y="2414016"/>
            <a:ext cx="347472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미리보기 열기</a:t>
            </a:r>
            <a:endParaRPr lang="en-US" sz="1650" dirty="0"/>
          </a:p>
        </p:txBody>
      </p:sp>
      <p:sp>
        <p:nvSpPr>
          <p:cNvPr id="14" name="Text 11"/>
          <p:cNvSpPr/>
          <p:nvPr/>
        </p:nvSpPr>
        <p:spPr>
          <a:xfrm>
            <a:off x="8001000" y="2907792"/>
            <a:ext cx="3474720" cy="557784"/>
          </a:xfrm>
          <a:prstGeom prst="rect">
            <a:avLst/>
          </a:prstGeom>
          <a:noFill/>
          <a:ln/>
        </p:spPr>
        <p:txBody>
          <a:bodyPr wrap="square" lIns="0" tIns="0" rIns="0" bIns="0" rtlCol="0" anchor="t"/>
          <a:lstStyle/>
          <a:p>
            <a:pPr indent="0" marL="0">
              <a:lnSpc>
                <a:spcPts val="1900"/>
              </a:lnSpc>
              <a:buNone/>
            </a:pPr>
            <a:r>
              <a:rPr lang="en-US" sz="1300" dirty="0">
                <a:solidFill>
                  <a:srgbClr val="6C7078"/>
                </a:solidFill>
                <a:latin typeface="IBM Plex Sans KR" pitchFamily="34" charset="0"/>
                <a:ea typeface="IBM Plex Sans KR" pitchFamily="34" charset="-122"/>
                <a:cs typeface="IBM Plex Sans KR" pitchFamily="34" charset="-120"/>
              </a:rPr>
              <a:t>데이터_예시.md 오른쪽 클릭 · 또는 Ctrl+Shift+V</a:t>
            </a:r>
            <a:endParaRPr lang="en-US" sz="1300" dirty="0"/>
          </a:p>
        </p:txBody>
      </p:sp>
      <p:sp>
        <p:nvSpPr>
          <p:cNvPr id="15" name="Shape 12"/>
          <p:cNvSpPr/>
          <p:nvPr/>
        </p:nvSpPr>
        <p:spPr>
          <a:xfrm>
            <a:off x="7818120" y="3840480"/>
            <a:ext cx="3840480" cy="1901952"/>
          </a:xfrm>
          <a:prstGeom prst="roundRect">
            <a:avLst>
              <a:gd name="adj" fmla="val 2644"/>
            </a:avLst>
          </a:prstGeom>
          <a:solidFill>
            <a:srgbClr val="E7F2ED"/>
          </a:solidFill>
          <a:ln w="12700">
            <a:solidFill>
              <a:srgbClr val="0E7C86"/>
            </a:solidFill>
            <a:prstDash val="solid"/>
          </a:ln>
        </p:spPr>
      </p:sp>
      <p:sp>
        <p:nvSpPr>
          <p:cNvPr id="16" name="Text 13"/>
          <p:cNvSpPr/>
          <p:nvPr/>
        </p:nvSpPr>
        <p:spPr>
          <a:xfrm>
            <a:off x="8001000" y="4005072"/>
            <a:ext cx="3474720" cy="329184"/>
          </a:xfrm>
          <a:prstGeom prst="rect">
            <a:avLst/>
          </a:prstGeom>
          <a:noFill/>
          <a:ln/>
        </p:spPr>
        <p:txBody>
          <a:bodyPr wrap="square" lIns="0" tIns="0" rIns="0" bIns="0" rtlCol="0" anchor="ctr"/>
          <a:lstStyle/>
          <a:p>
            <a:pPr indent="0" marL="0">
              <a:buNone/>
            </a:pPr>
            <a:r>
              <a:rPr lang="en-US" sz="1800" b="1" dirty="0">
                <a:solidFill>
                  <a:srgbClr val="0E7C86"/>
                </a:solidFill>
                <a:latin typeface="IBM Plex Mono" pitchFamily="34" charset="0"/>
                <a:ea typeface="IBM Plex Mono" pitchFamily="34" charset="-122"/>
                <a:cs typeface="IBM Plex Mono" pitchFamily="34" charset="-120"/>
              </a:rPr>
              <a:t>2</a:t>
            </a:r>
            <a:endParaRPr lang="en-US" sz="1800" dirty="0"/>
          </a:p>
        </p:txBody>
      </p:sp>
      <p:sp>
        <p:nvSpPr>
          <p:cNvPr id="17" name="Text 14"/>
          <p:cNvSpPr/>
          <p:nvPr/>
        </p:nvSpPr>
        <p:spPr>
          <a:xfrm>
            <a:off x="8001000" y="4425696"/>
            <a:ext cx="3474720" cy="402336"/>
          </a:xfrm>
          <a:prstGeom prst="rect">
            <a:avLst/>
          </a:prstGeom>
          <a:noFill/>
          <a:ln/>
        </p:spPr>
        <p:txBody>
          <a:bodyPr wrap="square" lIns="0" tIns="0" rIns="0" bIns="0" rtlCol="0" anchor="ctr"/>
          <a:lstStyle/>
          <a:p>
            <a:pPr indent="0" marL="0">
              <a:buNone/>
            </a:pPr>
            <a:r>
              <a:rPr lang="en-US" sz="1650" b="1" dirty="0">
                <a:solidFill>
                  <a:srgbClr val="1B1D21"/>
                </a:solidFill>
                <a:latin typeface="IBM Plex Sans KR" pitchFamily="34" charset="0"/>
                <a:ea typeface="IBM Plex Sans KR" pitchFamily="34" charset="-122"/>
                <a:cs typeface="IBM Plex Sans KR" pitchFamily="34" charset="-120"/>
              </a:rPr>
              <a:t>끝까지 읽는다</a:t>
            </a:r>
            <a:endParaRPr lang="en-US" sz="1650" dirty="0"/>
          </a:p>
        </p:txBody>
      </p:sp>
      <p:sp>
        <p:nvSpPr>
          <p:cNvPr id="18" name="Text 15"/>
          <p:cNvSpPr/>
          <p:nvPr/>
        </p:nvSpPr>
        <p:spPr>
          <a:xfrm>
            <a:off x="8001000" y="4919472"/>
            <a:ext cx="3474720" cy="676656"/>
          </a:xfrm>
          <a:prstGeom prst="rect">
            <a:avLst/>
          </a:prstGeom>
          <a:noFill/>
          <a:ln/>
        </p:spPr>
        <p:txBody>
          <a:bodyPr wrap="square" lIns="0" tIns="0" rIns="0" bIns="0" rtlCol="0" anchor="t"/>
          <a:lstStyle/>
          <a:p>
            <a:pPr indent="0" marL="0">
              <a:lnSpc>
                <a:spcPts val="1900"/>
              </a:lnSpc>
              <a:buNone/>
            </a:pPr>
            <a:r>
              <a:rPr lang="en-US" sz="1300" dirty="0">
                <a:solidFill>
                  <a:srgbClr val="34373D"/>
                </a:solidFill>
                <a:latin typeface="IBM Plex Sans KR" pitchFamily="34" charset="0"/>
                <a:ea typeface="IBM Plex Sans KR" pitchFamily="34" charset="-122"/>
                <a:cs typeface="IBM Plex Sans KR" pitchFamily="34" charset="-120"/>
              </a:rPr>
              <a:t>열 이름 · 예시 세 줄 · 「한 행은 ~」 문장</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네 가지를 읽고, 다르면 다시 말한다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13</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17쪽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16</a:t>
            </a:r>
            <a:endParaRPr lang="en-US" sz="900" dirty="0"/>
          </a:p>
        </p:txBody>
      </p:sp>
      <p:sp>
        <p:nvSpPr>
          <p:cNvPr id="10" name="Shape 8"/>
          <p:cNvSpPr/>
          <p:nvPr/>
        </p:nvSpPr>
        <p:spPr>
          <a:xfrm>
            <a:off x="530352" y="1874520"/>
            <a:ext cx="4896429" cy="402336"/>
          </a:xfrm>
          <a:prstGeom prst="rect">
            <a:avLst/>
          </a:prstGeom>
          <a:solidFill>
            <a:srgbClr val="1B1D21"/>
          </a:solidFill>
          <a:ln/>
        </p:spPr>
      </p:sp>
      <p:sp>
        <p:nvSpPr>
          <p:cNvPr id="11" name="Text 9"/>
          <p:cNvSpPr/>
          <p:nvPr/>
        </p:nvSpPr>
        <p:spPr>
          <a:xfrm>
            <a:off x="658368" y="1874520"/>
            <a:ext cx="464039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읽고 확인할 것</a:t>
            </a:r>
            <a:endParaRPr lang="en-US" sz="1050" dirty="0"/>
          </a:p>
        </p:txBody>
      </p:sp>
      <p:sp>
        <p:nvSpPr>
          <p:cNvPr id="12" name="Shape 10"/>
          <p:cNvSpPr/>
          <p:nvPr/>
        </p:nvSpPr>
        <p:spPr>
          <a:xfrm>
            <a:off x="5426781" y="1874520"/>
            <a:ext cx="6231819" cy="402336"/>
          </a:xfrm>
          <a:prstGeom prst="rect">
            <a:avLst/>
          </a:prstGeom>
          <a:solidFill>
            <a:srgbClr val="1B1D21"/>
          </a:solidFill>
          <a:ln/>
        </p:spPr>
      </p:sp>
      <p:sp>
        <p:nvSpPr>
          <p:cNvPr id="13" name="Text 11"/>
          <p:cNvSpPr/>
          <p:nvPr/>
        </p:nvSpPr>
        <p:spPr>
          <a:xfrm>
            <a:off x="5554797" y="1874520"/>
            <a:ext cx="597578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다르면 이렇게 말한다</a:t>
            </a:r>
            <a:endParaRPr lang="en-US" sz="1050" dirty="0"/>
          </a:p>
        </p:txBody>
      </p:sp>
      <p:sp>
        <p:nvSpPr>
          <p:cNvPr id="14" name="Shape 12"/>
          <p:cNvSpPr/>
          <p:nvPr/>
        </p:nvSpPr>
        <p:spPr>
          <a:xfrm>
            <a:off x="530352" y="2276856"/>
            <a:ext cx="11128248" cy="530352"/>
          </a:xfrm>
          <a:prstGeom prst="rect">
            <a:avLst/>
          </a:prstGeom>
          <a:solidFill>
            <a:srgbClr val="F1F2F4"/>
          </a:solidFill>
          <a:ln w="9525">
            <a:solidFill>
              <a:srgbClr val="E0E3E7"/>
            </a:solidFill>
            <a:prstDash val="solid"/>
          </a:ln>
        </p:spPr>
      </p:sp>
      <p:sp>
        <p:nvSpPr>
          <p:cNvPr id="15" name="Text 13"/>
          <p:cNvSpPr/>
          <p:nvPr/>
        </p:nvSpPr>
        <p:spPr>
          <a:xfrm>
            <a:off x="658368" y="2276856"/>
            <a:ext cx="4640397" cy="530352"/>
          </a:xfrm>
          <a:prstGeom prst="rect">
            <a:avLst/>
          </a:prstGeom>
          <a:noFill/>
          <a:ln/>
        </p:spPr>
        <p:txBody>
          <a:bodyPr wrap="square" lIns="0" tIns="0" rIns="0" bIns="0" rtlCol="0" anchor="ctr"/>
          <a:lstStyle/>
          <a:p>
            <a:pPr indent="0" marL="0">
              <a:buNone/>
            </a:pPr>
            <a:r>
              <a:rPr lang="en-US" sz="1400" b="1" dirty="0">
                <a:solidFill>
                  <a:srgbClr val="1B1D21"/>
                </a:solidFill>
                <a:latin typeface="IBM Plex Sans KR" pitchFamily="34" charset="0"/>
                <a:ea typeface="IBM Plex Sans KR" pitchFamily="34" charset="-122"/>
                <a:cs typeface="IBM Plex Sans KR" pitchFamily="34" charset="-120"/>
              </a:rPr>
              <a:t>한 행은 무엇인가</a:t>
            </a:r>
            <a:endParaRPr lang="en-US" sz="1400" dirty="0"/>
          </a:p>
        </p:txBody>
      </p:sp>
      <p:sp>
        <p:nvSpPr>
          <p:cNvPr id="16" name="Text 14"/>
          <p:cNvSpPr/>
          <p:nvPr/>
        </p:nvSpPr>
        <p:spPr>
          <a:xfrm>
            <a:off x="5554797" y="2276856"/>
            <a:ext cx="5975787" cy="530352"/>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「한 행이 무엇인지 더 쉬운 말로 다시 적어 줘.」</a:t>
            </a:r>
            <a:endParaRPr lang="en-US" sz="1400" dirty="0"/>
          </a:p>
        </p:txBody>
      </p:sp>
      <p:sp>
        <p:nvSpPr>
          <p:cNvPr id="17" name="Shape 15"/>
          <p:cNvSpPr/>
          <p:nvPr/>
        </p:nvSpPr>
        <p:spPr>
          <a:xfrm>
            <a:off x="530352" y="2807208"/>
            <a:ext cx="11128248" cy="530352"/>
          </a:xfrm>
          <a:prstGeom prst="rect">
            <a:avLst/>
          </a:prstGeom>
          <a:solidFill>
            <a:srgbClr val="FFFFFF"/>
          </a:solidFill>
          <a:ln w="9525">
            <a:solidFill>
              <a:srgbClr val="E0E3E7"/>
            </a:solidFill>
            <a:prstDash val="solid"/>
          </a:ln>
        </p:spPr>
      </p:sp>
      <p:sp>
        <p:nvSpPr>
          <p:cNvPr id="18" name="Text 16"/>
          <p:cNvSpPr/>
          <p:nvPr/>
        </p:nvSpPr>
        <p:spPr>
          <a:xfrm>
            <a:off x="658368" y="2807208"/>
            <a:ext cx="4640397" cy="530352"/>
          </a:xfrm>
          <a:prstGeom prst="rect">
            <a:avLst/>
          </a:prstGeom>
          <a:noFill/>
          <a:ln/>
        </p:spPr>
        <p:txBody>
          <a:bodyPr wrap="square" lIns="0" tIns="0" rIns="0" bIns="0" rtlCol="0" anchor="ctr"/>
          <a:lstStyle/>
          <a:p>
            <a:pPr indent="0" marL="0">
              <a:buNone/>
            </a:pPr>
            <a:r>
              <a:rPr lang="en-US" sz="1400" b="1" dirty="0">
                <a:solidFill>
                  <a:srgbClr val="1B1D21"/>
                </a:solidFill>
                <a:latin typeface="IBM Plex Sans KR" pitchFamily="34" charset="0"/>
                <a:ea typeface="IBM Plex Sans KR" pitchFamily="34" charset="-122"/>
                <a:cs typeface="IBM Plex Sans KR" pitchFamily="34" charset="-120"/>
              </a:rPr>
              <a:t>표마다 기본키가 있나 (id나 여러 칸 조합)</a:t>
            </a:r>
            <a:endParaRPr lang="en-US" sz="1400" dirty="0"/>
          </a:p>
        </p:txBody>
      </p:sp>
      <p:sp>
        <p:nvSpPr>
          <p:cNvPr id="19" name="Text 17"/>
          <p:cNvSpPr/>
          <p:nvPr/>
        </p:nvSpPr>
        <p:spPr>
          <a:xfrm>
            <a:off x="5554797" y="2807208"/>
            <a:ext cx="5975787" cy="530352"/>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「표마다 기본키가 무엇인지 알려 주고, 없으면 넣어 줘.」</a:t>
            </a:r>
            <a:endParaRPr lang="en-US" sz="1400" dirty="0"/>
          </a:p>
        </p:txBody>
      </p:sp>
      <p:sp>
        <p:nvSpPr>
          <p:cNvPr id="20" name="Shape 18"/>
          <p:cNvSpPr/>
          <p:nvPr/>
        </p:nvSpPr>
        <p:spPr>
          <a:xfrm>
            <a:off x="530352" y="3337560"/>
            <a:ext cx="11128248" cy="530352"/>
          </a:xfrm>
          <a:prstGeom prst="rect">
            <a:avLst/>
          </a:prstGeom>
          <a:solidFill>
            <a:srgbClr val="F1F2F4"/>
          </a:solidFill>
          <a:ln w="9525">
            <a:solidFill>
              <a:srgbClr val="E0E3E7"/>
            </a:solidFill>
            <a:prstDash val="solid"/>
          </a:ln>
        </p:spPr>
      </p:sp>
      <p:sp>
        <p:nvSpPr>
          <p:cNvPr id="21" name="Text 19"/>
          <p:cNvSpPr/>
          <p:nvPr/>
        </p:nvSpPr>
        <p:spPr>
          <a:xfrm>
            <a:off x="658368" y="3337560"/>
            <a:ext cx="4640397" cy="530352"/>
          </a:xfrm>
          <a:prstGeom prst="rect">
            <a:avLst/>
          </a:prstGeom>
          <a:noFill/>
          <a:ln/>
        </p:spPr>
        <p:txBody>
          <a:bodyPr wrap="square" lIns="0" tIns="0" rIns="0" bIns="0" rtlCol="0" anchor="ctr"/>
          <a:lstStyle/>
          <a:p>
            <a:pPr indent="0" marL="0">
              <a:buNone/>
            </a:pPr>
            <a:r>
              <a:rPr lang="en-US" sz="1400" b="1" dirty="0">
                <a:solidFill>
                  <a:srgbClr val="1B1D21"/>
                </a:solidFill>
                <a:latin typeface="IBM Plex Sans KR" pitchFamily="34" charset="0"/>
                <a:ea typeface="IBM Plex Sans KR" pitchFamily="34" charset="-122"/>
                <a:cs typeface="IBM Plex Sans KR" pitchFamily="34" charset="-120"/>
              </a:rPr>
              <a:t>예시에 실제 개인정보가 있나</a:t>
            </a:r>
            <a:endParaRPr lang="en-US" sz="1400" dirty="0"/>
          </a:p>
        </p:txBody>
      </p:sp>
      <p:sp>
        <p:nvSpPr>
          <p:cNvPr id="22" name="Text 20"/>
          <p:cNvSpPr/>
          <p:nvPr/>
        </p:nvSpPr>
        <p:spPr>
          <a:xfrm>
            <a:off x="5554797" y="3337560"/>
            <a:ext cx="5975787" cy="530352"/>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「예시에서 실제 개인정보를 빼 줘.」</a:t>
            </a:r>
            <a:endParaRPr lang="en-US" sz="1400" dirty="0"/>
          </a:p>
        </p:txBody>
      </p:sp>
      <p:sp>
        <p:nvSpPr>
          <p:cNvPr id="23" name="Shape 21"/>
          <p:cNvSpPr/>
          <p:nvPr/>
        </p:nvSpPr>
        <p:spPr>
          <a:xfrm>
            <a:off x="530352" y="3867912"/>
            <a:ext cx="11128248" cy="530352"/>
          </a:xfrm>
          <a:prstGeom prst="rect">
            <a:avLst/>
          </a:prstGeom>
          <a:solidFill>
            <a:srgbClr val="FFFFFF"/>
          </a:solidFill>
          <a:ln w="9525">
            <a:solidFill>
              <a:srgbClr val="E0E3E7"/>
            </a:solidFill>
            <a:prstDash val="solid"/>
          </a:ln>
        </p:spPr>
      </p:sp>
      <p:sp>
        <p:nvSpPr>
          <p:cNvPr id="24" name="Text 22"/>
          <p:cNvSpPr/>
          <p:nvPr/>
        </p:nvSpPr>
        <p:spPr>
          <a:xfrm>
            <a:off x="658368" y="3867912"/>
            <a:ext cx="4640397" cy="530352"/>
          </a:xfrm>
          <a:prstGeom prst="rect">
            <a:avLst/>
          </a:prstGeom>
          <a:noFill/>
          <a:ln/>
        </p:spPr>
        <p:txBody>
          <a:bodyPr wrap="square" lIns="0" tIns="0" rIns="0" bIns="0" rtlCol="0" anchor="ctr"/>
          <a:lstStyle/>
          <a:p>
            <a:pPr indent="0" marL="0">
              <a:buNone/>
            </a:pPr>
            <a:r>
              <a:rPr lang="en-US" sz="1400" b="1" dirty="0">
                <a:solidFill>
                  <a:srgbClr val="1B1D21"/>
                </a:solidFill>
                <a:latin typeface="IBM Plex Sans KR" pitchFamily="34" charset="0"/>
                <a:ea typeface="IBM Plex Sans KR" pitchFamily="34" charset="-122"/>
                <a:cs typeface="IBM Plex Sans KR" pitchFamily="34" charset="-120"/>
              </a:rPr>
              <a:t>섞인 대상 · 표가 세 개를 넘나</a:t>
            </a:r>
            <a:endParaRPr lang="en-US" sz="1400" dirty="0"/>
          </a:p>
        </p:txBody>
      </p:sp>
      <p:sp>
        <p:nvSpPr>
          <p:cNvPr id="25" name="Text 23"/>
          <p:cNvSpPr/>
          <p:nvPr/>
        </p:nvSpPr>
        <p:spPr>
          <a:xfrm>
            <a:off x="5554797" y="3867912"/>
            <a:ext cx="5975787" cy="530352"/>
          </a:xfrm>
          <a:prstGeom prst="rect">
            <a:avLst/>
          </a:prstGeom>
          <a:noFill/>
          <a:ln/>
        </p:spPr>
        <p:txBody>
          <a:bodyPr wrap="square" lIns="0" tIns="0" rIns="0" bIns="0" rtlCol="0" anchor="ctr"/>
          <a:lstStyle/>
          <a:p>
            <a:pPr indent="0" marL="0">
              <a:buNone/>
            </a:pPr>
            <a:r>
              <a:rPr lang="en-US" sz="1400" dirty="0">
                <a:solidFill>
                  <a:srgbClr val="6C7078"/>
                </a:solidFill>
                <a:latin typeface="IBM Plex Sans KR" pitchFamily="34" charset="0"/>
                <a:ea typeface="IBM Plex Sans KR" pitchFamily="34" charset="-122"/>
                <a:cs typeface="IBM Plex Sans KR" pitchFamily="34" charset="-120"/>
              </a:rPr>
              <a:t>「표를 하나로 줄일 수 있는지 이유와 함께 알려 줘.」</a:t>
            </a:r>
            <a:endParaRPr lang="en-US" sz="1400" dirty="0"/>
          </a:p>
        </p:txBody>
      </p:sp>
      <p:sp>
        <p:nvSpPr>
          <p:cNvPr id="26" name="Shape 24"/>
          <p:cNvSpPr/>
          <p:nvPr/>
        </p:nvSpPr>
        <p:spPr>
          <a:xfrm>
            <a:off x="530352" y="4526280"/>
            <a:ext cx="11128248" cy="512064"/>
          </a:xfrm>
          <a:prstGeom prst="roundRect">
            <a:avLst>
              <a:gd name="adj" fmla="val 39286"/>
            </a:avLst>
          </a:prstGeom>
          <a:solidFill>
            <a:srgbClr val="FF5C00"/>
          </a:solidFill>
          <a:ln w="12700">
            <a:solidFill>
              <a:srgbClr val="FF5C00"/>
            </a:solidFill>
            <a:prstDash val="solid"/>
          </a:ln>
        </p:spPr>
      </p:sp>
      <p:sp>
        <p:nvSpPr>
          <p:cNvPr id="27" name="Text 25"/>
          <p:cNvSpPr/>
          <p:nvPr/>
        </p:nvSpPr>
        <p:spPr>
          <a:xfrm>
            <a:off x="731520" y="452628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AI가 고쳐도 된다 · 고친 뒤 다시 끝까지 읽는다</a:t>
            </a:r>
            <a:endParaRPr lang="en-US" sz="1500" dirty="0"/>
          </a:p>
        </p:txBody>
      </p:sp>
      <p:sp>
        <p:nvSpPr>
          <p:cNvPr id="28" name="Text 26"/>
          <p:cNvSpPr/>
          <p:nvPr/>
        </p:nvSpPr>
        <p:spPr>
          <a:xfrm>
            <a:off x="530352" y="548640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표가 둘 이상이면 외래키가 여러 개 쪽에 있는지도 본다</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30352" y="320040"/>
            <a:ext cx="4114800" cy="246888"/>
          </a:xfrm>
          <a:prstGeom prst="rect">
            <a:avLst/>
          </a:prstGeom>
          <a:noFill/>
          <a:ln/>
        </p:spPr>
        <p:txBody>
          <a:bodyPr wrap="square" lIns="0" tIns="0" rIns="0" bIns="0" rtlCol="0" anchor="ctr"/>
          <a:lstStyle/>
          <a:p>
            <a:pPr indent="0" marL="0">
              <a:buNone/>
            </a:pPr>
            <a:r>
              <a:rPr lang="en-US" sz="975" b="1" dirty="0">
                <a:solidFill>
                  <a:srgbClr val="6C7078"/>
                </a:solidFill>
                <a:latin typeface="IBM Plex Sans KR" pitchFamily="34" charset="0"/>
                <a:ea typeface="IBM Plex Sans KR" pitchFamily="34" charset="-122"/>
                <a:cs typeface="IBM Plex Sans KR" pitchFamily="34" charset="-120"/>
              </a:rPr>
              <a:t>정보와 디지털 문해력</a:t>
            </a:r>
            <a:endParaRPr lang="en-US" sz="975" dirty="0"/>
          </a:p>
        </p:txBody>
      </p:sp>
      <p:sp>
        <p:nvSpPr>
          <p:cNvPr id="3" name="Shape 1"/>
          <p:cNvSpPr/>
          <p:nvPr/>
        </p:nvSpPr>
        <p:spPr>
          <a:xfrm>
            <a:off x="10378440" y="292608"/>
            <a:ext cx="1280160" cy="274320"/>
          </a:xfrm>
          <a:prstGeom prst="roundRect">
            <a:avLst>
              <a:gd name="adj" fmla="val 50000"/>
            </a:avLst>
          </a:prstGeom>
          <a:solidFill>
            <a:srgbClr val="1B1D21"/>
          </a:solidFill>
          <a:ln/>
        </p:spPr>
      </p:sp>
      <p:sp>
        <p:nvSpPr>
          <p:cNvPr id="4" name="Text 2"/>
          <p:cNvSpPr/>
          <p:nvPr/>
        </p:nvSpPr>
        <p:spPr>
          <a:xfrm>
            <a:off x="10378440" y="301752"/>
            <a:ext cx="1280160" cy="256032"/>
          </a:xfrm>
          <a:prstGeom prst="rect">
            <a:avLst/>
          </a:prstGeom>
          <a:noFill/>
          <a:ln/>
        </p:spPr>
        <p:txBody>
          <a:bodyPr wrap="square" lIns="0" tIns="0" rIns="0" bIns="0" rtlCol="0" anchor="ctr"/>
          <a:lstStyle/>
          <a:p>
            <a:pPr algn="ctr" indent="0" marL="0">
              <a:buNone/>
            </a:pPr>
            <a:r>
              <a:rPr lang="en-US" sz="975" b="1" dirty="0">
                <a:solidFill>
                  <a:srgbClr val="FFFFFF"/>
                </a:solidFill>
                <a:latin typeface="IBM Plex Sans KR" pitchFamily="34" charset="0"/>
                <a:ea typeface="IBM Plex Sans KR" pitchFamily="34" charset="-122"/>
                <a:cs typeface="IBM Plex Sans KR" pitchFamily="34" charset="-120"/>
              </a:rPr>
              <a:t>7-1</a:t>
            </a:r>
            <a:endParaRPr lang="en-US" sz="975" dirty="0"/>
          </a:p>
        </p:txBody>
      </p:sp>
      <p:sp>
        <p:nvSpPr>
          <p:cNvPr id="5" name="Text 3"/>
          <p:cNvSpPr/>
          <p:nvPr/>
        </p:nvSpPr>
        <p:spPr>
          <a:xfrm>
            <a:off x="530352" y="713232"/>
            <a:ext cx="9692640" cy="713232"/>
          </a:xfrm>
          <a:prstGeom prst="rect">
            <a:avLst/>
          </a:prstGeom>
          <a:noFill/>
          <a:ln/>
        </p:spPr>
        <p:txBody>
          <a:bodyPr wrap="square" lIns="0" tIns="0" rIns="0" bIns="0" rtlCol="0" anchor="ctr"/>
          <a:lstStyle/>
          <a:p>
            <a:pPr indent="0" marL="0">
              <a:buNone/>
            </a:pPr>
            <a:r>
              <a:rPr lang="en-US" sz="2700" b="1" dirty="0">
                <a:solidFill>
                  <a:srgbClr val="1B1D21"/>
                </a:solidFill>
                <a:latin typeface="IBM Plex Sans KR" pitchFamily="34" charset="0"/>
                <a:ea typeface="IBM Plex Sans KR" pitchFamily="34" charset="-122"/>
                <a:cs typeface="IBM Plex Sans KR" pitchFamily="34" charset="-120"/>
              </a:rPr>
              <a:t>저장하고 다음 차시를 준비한다</a:t>
            </a:r>
            <a:endParaRPr lang="en-US" sz="2700" dirty="0"/>
          </a:p>
        </p:txBody>
      </p:sp>
      <p:sp>
        <p:nvSpPr>
          <p:cNvPr id="6" name="Shape 4"/>
          <p:cNvSpPr/>
          <p:nvPr/>
        </p:nvSpPr>
        <p:spPr>
          <a:xfrm>
            <a:off x="530352" y="1481328"/>
            <a:ext cx="612648" cy="45720"/>
          </a:xfrm>
          <a:prstGeom prst="rect">
            <a:avLst/>
          </a:prstGeom>
          <a:solidFill>
            <a:srgbClr val="FF5C00"/>
          </a:solidFill>
          <a:ln/>
        </p:spPr>
      </p:sp>
      <p:sp>
        <p:nvSpPr>
          <p:cNvPr id="7" name="Text 5"/>
          <p:cNvSpPr/>
          <p:nvPr/>
        </p:nvSpPr>
        <p:spPr>
          <a:xfrm>
            <a:off x="10195560" y="786384"/>
            <a:ext cx="1463040" cy="384048"/>
          </a:xfrm>
          <a:prstGeom prst="rect">
            <a:avLst/>
          </a:prstGeom>
          <a:noFill/>
          <a:ln/>
        </p:spPr>
        <p:txBody>
          <a:bodyPr wrap="square" lIns="0" tIns="0" rIns="0" bIns="0" rtlCol="0" anchor="ctr"/>
          <a:lstStyle/>
          <a:p>
            <a:pPr algn="r" indent="0" marL="0">
              <a:buNone/>
            </a:pPr>
            <a:r>
              <a:rPr lang="en-US" sz="1300" b="1" dirty="0">
                <a:solidFill>
                  <a:srgbClr val="FF5C00"/>
                </a:solidFill>
                <a:latin typeface="IBM Plex Mono" pitchFamily="34" charset="0"/>
                <a:ea typeface="IBM Plex Mono" pitchFamily="34" charset="-122"/>
                <a:cs typeface="IBM Plex Mono" pitchFamily="34" charset="-120"/>
              </a:rPr>
              <a:t>14</a:t>
            </a:r>
            <a:endParaRPr lang="en-US" sz="1300" dirty="0"/>
          </a:p>
        </p:txBody>
      </p:sp>
      <p:sp>
        <p:nvSpPr>
          <p:cNvPr id="8" name="Text 6"/>
          <p:cNvSpPr/>
          <p:nvPr/>
        </p:nvSpPr>
        <p:spPr>
          <a:xfrm>
            <a:off x="530352" y="6327648"/>
            <a:ext cx="5486400" cy="210312"/>
          </a:xfrm>
          <a:prstGeom prst="rect">
            <a:avLst/>
          </a:prstGeom>
          <a:noFill/>
          <a:ln/>
        </p:spPr>
        <p:txBody>
          <a:bodyPr wrap="square" lIns="0" tIns="0" rIns="0" bIns="0" rtlCol="0" anchor="ctr"/>
          <a:lstStyle/>
          <a:p>
            <a:pPr indent="0" marL="0">
              <a:buNone/>
            </a:pPr>
            <a:r>
              <a:rPr lang="en-US" sz="900" dirty="0">
                <a:solidFill>
                  <a:srgbClr val="6C7078"/>
                </a:solidFill>
                <a:latin typeface="IBM Plex Sans KR" pitchFamily="34" charset="0"/>
                <a:ea typeface="IBM Plex Sans KR" pitchFamily="34" charset="-122"/>
                <a:cs typeface="IBM Plex Sans KR" pitchFamily="34" charset="-120"/>
              </a:rPr>
              <a:t>교과서 07-1 · 18–20쪽</a:t>
            </a:r>
            <a:endParaRPr lang="en-US" sz="900" dirty="0"/>
          </a:p>
        </p:txBody>
      </p:sp>
      <p:sp>
        <p:nvSpPr>
          <p:cNvPr id="9" name="Text 7"/>
          <p:cNvSpPr/>
          <p:nvPr/>
        </p:nvSpPr>
        <p:spPr>
          <a:xfrm>
            <a:off x="11201400" y="6327648"/>
            <a:ext cx="438912" cy="210312"/>
          </a:xfrm>
          <a:prstGeom prst="rect">
            <a:avLst/>
          </a:prstGeom>
          <a:noFill/>
          <a:ln/>
        </p:spPr>
        <p:txBody>
          <a:bodyPr wrap="square" lIns="0" tIns="0" rIns="0" bIns="0" rtlCol="0" anchor="ctr"/>
          <a:lstStyle/>
          <a:p>
            <a:pPr algn="r" indent="0" marL="0">
              <a:buNone/>
            </a:pPr>
            <a:r>
              <a:rPr lang="en-US" sz="900" dirty="0">
                <a:solidFill>
                  <a:srgbClr val="6C7078"/>
                </a:solidFill>
                <a:latin typeface="IBM Plex Mono" pitchFamily="34" charset="0"/>
                <a:ea typeface="IBM Plex Mono" pitchFamily="34" charset="-122"/>
                <a:cs typeface="IBM Plex Mono" pitchFamily="34" charset="-120"/>
              </a:rPr>
              <a:t>17</a:t>
            </a:r>
            <a:endParaRPr lang="en-US" sz="900" dirty="0"/>
          </a:p>
        </p:txBody>
      </p:sp>
      <p:sp>
        <p:nvSpPr>
          <p:cNvPr id="10" name="Shape 8"/>
          <p:cNvSpPr/>
          <p:nvPr/>
        </p:nvSpPr>
        <p:spPr>
          <a:xfrm>
            <a:off x="530352" y="1874520"/>
            <a:ext cx="4451299" cy="402336"/>
          </a:xfrm>
          <a:prstGeom prst="rect">
            <a:avLst/>
          </a:prstGeom>
          <a:solidFill>
            <a:srgbClr val="1B1D21"/>
          </a:solidFill>
          <a:ln/>
        </p:spPr>
      </p:sp>
      <p:sp>
        <p:nvSpPr>
          <p:cNvPr id="11" name="Text 9"/>
          <p:cNvSpPr/>
          <p:nvPr/>
        </p:nvSpPr>
        <p:spPr>
          <a:xfrm>
            <a:off x="658368" y="1874520"/>
            <a:ext cx="419526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06 폴더에 남은 것</a:t>
            </a:r>
            <a:endParaRPr lang="en-US" sz="1050" dirty="0"/>
          </a:p>
        </p:txBody>
      </p:sp>
      <p:sp>
        <p:nvSpPr>
          <p:cNvPr id="12" name="Shape 10"/>
          <p:cNvSpPr/>
          <p:nvPr/>
        </p:nvSpPr>
        <p:spPr>
          <a:xfrm>
            <a:off x="4981651" y="1874520"/>
            <a:ext cx="6676949" cy="402336"/>
          </a:xfrm>
          <a:prstGeom prst="rect">
            <a:avLst/>
          </a:prstGeom>
          <a:solidFill>
            <a:srgbClr val="1B1D21"/>
          </a:solidFill>
          <a:ln/>
        </p:spPr>
      </p:sp>
      <p:sp>
        <p:nvSpPr>
          <p:cNvPr id="13" name="Text 11"/>
          <p:cNvSpPr/>
          <p:nvPr/>
        </p:nvSpPr>
        <p:spPr>
          <a:xfrm>
            <a:off x="5109667" y="1874520"/>
            <a:ext cx="6420917" cy="402336"/>
          </a:xfrm>
          <a:prstGeom prst="rect">
            <a:avLst/>
          </a:prstGeom>
          <a:noFill/>
          <a:ln/>
        </p:spPr>
        <p:txBody>
          <a:bodyPr wrap="square" lIns="0" tIns="0" rIns="0" bIns="0" rtlCol="0" anchor="ctr"/>
          <a:lstStyle/>
          <a:p>
            <a:pPr indent="0" marL="0">
              <a:buNone/>
            </a:pPr>
            <a:r>
              <a:rPr lang="en-US" sz="1050" b="1" dirty="0">
                <a:solidFill>
                  <a:srgbClr val="FFFFFF"/>
                </a:solidFill>
                <a:latin typeface="IBM Plex Sans KR" pitchFamily="34" charset="0"/>
                <a:ea typeface="IBM Plex Sans KR" pitchFamily="34" charset="-122"/>
                <a:cs typeface="IBM Plex Sans KR" pitchFamily="34" charset="-120"/>
              </a:rPr>
              <a:t>다음에</a:t>
            </a:r>
            <a:endParaRPr lang="en-US" sz="1050" dirty="0"/>
          </a:p>
        </p:txBody>
      </p:sp>
      <p:sp>
        <p:nvSpPr>
          <p:cNvPr id="14" name="Shape 12"/>
          <p:cNvSpPr/>
          <p:nvPr/>
        </p:nvSpPr>
        <p:spPr>
          <a:xfrm>
            <a:off x="530352" y="2276856"/>
            <a:ext cx="11128248" cy="475488"/>
          </a:xfrm>
          <a:prstGeom prst="rect">
            <a:avLst/>
          </a:prstGeom>
          <a:solidFill>
            <a:srgbClr val="F1F2F4"/>
          </a:solidFill>
          <a:ln w="9525">
            <a:solidFill>
              <a:srgbClr val="E0E3E7"/>
            </a:solidFill>
            <a:prstDash val="solid"/>
          </a:ln>
        </p:spPr>
      </p:sp>
      <p:sp>
        <p:nvSpPr>
          <p:cNvPr id="15" name="Text 13"/>
          <p:cNvSpPr/>
          <p:nvPr/>
        </p:nvSpPr>
        <p:spPr>
          <a:xfrm>
            <a:off x="658368" y="2276856"/>
            <a:ext cx="4195267" cy="475488"/>
          </a:xfrm>
          <a:prstGeom prst="rect">
            <a:avLst/>
          </a:prstGeom>
          <a:noFill/>
          <a:ln/>
        </p:spPr>
        <p:txBody>
          <a:bodyPr wrap="square" lIns="0" tIns="0" rIns="0" bIns="0" rtlCol="0" anchor="ctr"/>
          <a:lstStyle/>
          <a:p>
            <a:pPr indent="0" marL="0">
              <a:buNone/>
            </a:pPr>
            <a:r>
              <a:rPr lang="en-US" sz="1350" b="1" dirty="0">
                <a:solidFill>
                  <a:srgbClr val="1B1D21"/>
                </a:solidFill>
                <a:latin typeface="IBM Plex Sans KR" pitchFamily="34" charset="0"/>
                <a:ea typeface="IBM Plex Sans KR" pitchFamily="34" charset="-122"/>
                <a:cs typeface="IBM Plex Sans KR" pitchFamily="34" charset="-120"/>
              </a:rPr>
              <a:t>데이터_예시.md</a:t>
            </a:r>
            <a:endParaRPr lang="en-US" sz="1350" dirty="0"/>
          </a:p>
        </p:txBody>
      </p:sp>
      <p:sp>
        <p:nvSpPr>
          <p:cNvPr id="16" name="Text 14"/>
          <p:cNvSpPr/>
          <p:nvPr/>
        </p:nvSpPr>
        <p:spPr>
          <a:xfrm>
            <a:off x="5109667" y="2276856"/>
            <a:ext cx="6420917" cy="475488"/>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7-2에서 PRD 5항의 재료로 쓴다 · 제출물은 아니다</a:t>
            </a:r>
            <a:endParaRPr lang="en-US" sz="1350" dirty="0"/>
          </a:p>
        </p:txBody>
      </p:sp>
      <p:sp>
        <p:nvSpPr>
          <p:cNvPr id="17" name="Shape 15"/>
          <p:cNvSpPr/>
          <p:nvPr/>
        </p:nvSpPr>
        <p:spPr>
          <a:xfrm>
            <a:off x="530352" y="2752344"/>
            <a:ext cx="11128248" cy="475488"/>
          </a:xfrm>
          <a:prstGeom prst="rect">
            <a:avLst/>
          </a:prstGeom>
          <a:solidFill>
            <a:srgbClr val="FFFFFF"/>
          </a:solidFill>
          <a:ln w="9525">
            <a:solidFill>
              <a:srgbClr val="E0E3E7"/>
            </a:solidFill>
            <a:prstDash val="solid"/>
          </a:ln>
        </p:spPr>
      </p:sp>
      <p:sp>
        <p:nvSpPr>
          <p:cNvPr id="18" name="Text 16"/>
          <p:cNvSpPr/>
          <p:nvPr/>
        </p:nvSpPr>
        <p:spPr>
          <a:xfrm>
            <a:off x="658368" y="2752344"/>
            <a:ext cx="4195267" cy="475488"/>
          </a:xfrm>
          <a:prstGeom prst="rect">
            <a:avLst/>
          </a:prstGeom>
          <a:noFill/>
          <a:ln/>
        </p:spPr>
        <p:txBody>
          <a:bodyPr wrap="square" lIns="0" tIns="0" rIns="0" bIns="0" rtlCol="0" anchor="ctr"/>
          <a:lstStyle/>
          <a:p>
            <a:pPr indent="0" marL="0">
              <a:buNone/>
            </a:pPr>
            <a:r>
              <a:rPr lang="en-US" sz="1350" b="1" dirty="0">
                <a:solidFill>
                  <a:srgbClr val="1B1D21"/>
                </a:solidFill>
                <a:latin typeface="IBM Plex Sans KR" pitchFamily="34" charset="0"/>
                <a:ea typeface="IBM Plex Sans KR" pitchFamily="34" charset="-122"/>
                <a:cs typeface="IBM Plex Sans KR" pitchFamily="34" charset="-120"/>
              </a:rPr>
              <a:t>PRD.md</a:t>
            </a:r>
            <a:endParaRPr lang="en-US" sz="1350" dirty="0"/>
          </a:p>
        </p:txBody>
      </p:sp>
      <p:sp>
        <p:nvSpPr>
          <p:cNvPr id="19" name="Text 17"/>
          <p:cNvSpPr/>
          <p:nvPr/>
        </p:nvSpPr>
        <p:spPr>
          <a:xfrm>
            <a:off x="5109667" y="2752344"/>
            <a:ext cx="6420917" cy="475488"/>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7-2에서 5. 데이터를 채운다</a:t>
            </a:r>
            <a:endParaRPr lang="en-US" sz="1350" dirty="0"/>
          </a:p>
        </p:txBody>
      </p:sp>
      <p:sp>
        <p:nvSpPr>
          <p:cNvPr id="20" name="Shape 18"/>
          <p:cNvSpPr/>
          <p:nvPr/>
        </p:nvSpPr>
        <p:spPr>
          <a:xfrm>
            <a:off x="530352" y="3227832"/>
            <a:ext cx="11128248" cy="475488"/>
          </a:xfrm>
          <a:prstGeom prst="rect">
            <a:avLst/>
          </a:prstGeom>
          <a:solidFill>
            <a:srgbClr val="F1F2F4"/>
          </a:solidFill>
          <a:ln w="9525">
            <a:solidFill>
              <a:srgbClr val="E0E3E7"/>
            </a:solidFill>
            <a:prstDash val="solid"/>
          </a:ln>
        </p:spPr>
      </p:sp>
      <p:sp>
        <p:nvSpPr>
          <p:cNvPr id="21" name="Text 19"/>
          <p:cNvSpPr/>
          <p:nvPr/>
        </p:nvSpPr>
        <p:spPr>
          <a:xfrm>
            <a:off x="658368" y="3227832"/>
            <a:ext cx="4195267" cy="475488"/>
          </a:xfrm>
          <a:prstGeom prst="rect">
            <a:avLst/>
          </a:prstGeom>
          <a:noFill/>
          <a:ln/>
        </p:spPr>
        <p:txBody>
          <a:bodyPr wrap="square" lIns="0" tIns="0" rIns="0" bIns="0" rtlCol="0" anchor="ctr"/>
          <a:lstStyle/>
          <a:p>
            <a:pPr indent="0" marL="0">
              <a:buNone/>
            </a:pPr>
            <a:r>
              <a:rPr lang="en-US" sz="1350" b="1" dirty="0">
                <a:solidFill>
                  <a:srgbClr val="1B1D21"/>
                </a:solidFill>
                <a:latin typeface="IBM Plex Sans KR" pitchFamily="34" charset="0"/>
                <a:ea typeface="IBM Plex Sans KR" pitchFamily="34" charset="-122"/>
                <a:cs typeface="IBM Plex Sans KR" pitchFamily="34" charset="-120"/>
              </a:rPr>
              <a:t>기획_메모.md · .agents · opencode.json</a:t>
            </a:r>
            <a:endParaRPr lang="en-US" sz="1350" dirty="0"/>
          </a:p>
        </p:txBody>
      </p:sp>
      <p:sp>
        <p:nvSpPr>
          <p:cNvPr id="22" name="Text 20"/>
          <p:cNvSpPr/>
          <p:nvPr/>
        </p:nvSpPr>
        <p:spPr>
          <a:xfrm>
            <a:off x="5109667" y="3227832"/>
            <a:ext cx="6420917" cy="475488"/>
          </a:xfrm>
          <a:prstGeom prst="rect">
            <a:avLst/>
          </a:prstGeom>
          <a:noFill/>
          <a:ln/>
        </p:spPr>
        <p:txBody>
          <a:bodyPr wrap="square" lIns="0" tIns="0" rIns="0" bIns="0" rtlCol="0" anchor="ctr"/>
          <a:lstStyle/>
          <a:p>
            <a:pPr indent="0" marL="0">
              <a:buNone/>
            </a:pPr>
            <a:r>
              <a:rPr lang="en-US" sz="1350" dirty="0">
                <a:solidFill>
                  <a:srgbClr val="6C7078"/>
                </a:solidFill>
                <a:latin typeface="IBM Plex Sans KR" pitchFamily="34" charset="0"/>
                <a:ea typeface="IBM Plex Sans KR" pitchFamily="34" charset="-122"/>
                <a:cs typeface="IBM Plex Sans KR" pitchFamily="34" charset="-120"/>
              </a:rPr>
              <a:t>지우지 않는다</a:t>
            </a:r>
            <a:endParaRPr lang="en-US" sz="1350" dirty="0"/>
          </a:p>
        </p:txBody>
      </p:sp>
      <p:sp>
        <p:nvSpPr>
          <p:cNvPr id="23" name="Shape 21"/>
          <p:cNvSpPr/>
          <p:nvPr/>
        </p:nvSpPr>
        <p:spPr>
          <a:xfrm>
            <a:off x="530352" y="3931920"/>
            <a:ext cx="11128248" cy="512064"/>
          </a:xfrm>
          <a:prstGeom prst="roundRect">
            <a:avLst>
              <a:gd name="adj" fmla="val 39286"/>
            </a:avLst>
          </a:prstGeom>
          <a:solidFill>
            <a:srgbClr val="FF5C00"/>
          </a:solidFill>
          <a:ln w="12700">
            <a:solidFill>
              <a:srgbClr val="FF5C00"/>
            </a:solidFill>
            <a:prstDash val="solid"/>
          </a:ln>
        </p:spPr>
      </p:sp>
      <p:sp>
        <p:nvSpPr>
          <p:cNvPr id="24" name="Text 22"/>
          <p:cNvSpPr/>
          <p:nvPr/>
        </p:nvSpPr>
        <p:spPr>
          <a:xfrm>
            <a:off x="731520" y="3931920"/>
            <a:ext cx="10725912" cy="512064"/>
          </a:xfrm>
          <a:prstGeom prst="rect">
            <a:avLst/>
          </a:prstGeom>
          <a:noFill/>
          <a:ln/>
        </p:spPr>
        <p:txBody>
          <a:bodyPr wrap="square" lIns="0" tIns="0" rIns="0" bIns="0" rtlCol="0" anchor="ctr"/>
          <a:lstStyle/>
          <a:p>
            <a:pPr algn="ctr" indent="0" marL="0">
              <a:buNone/>
            </a:pPr>
            <a:r>
              <a:rPr lang="en-US" sz="1500" b="1" dirty="0">
                <a:solidFill>
                  <a:srgbClr val="FFFFFF"/>
                </a:solidFill>
                <a:latin typeface="IBM Plex Sans KR" pitchFamily="34" charset="0"/>
                <a:ea typeface="IBM Plex Sans KR" pitchFamily="34" charset="-122"/>
                <a:cs typeface="IBM Plex Sans KR" pitchFamily="34" charset="-120"/>
              </a:rPr>
              <a:t>탭 이름 옆에 ● 가 있으면 저장 전 · Ctrl+S</a:t>
            </a:r>
            <a:endParaRPr lang="en-US" sz="1500" dirty="0"/>
          </a:p>
        </p:txBody>
      </p:sp>
      <p:sp>
        <p:nvSpPr>
          <p:cNvPr id="25" name="Shape 23"/>
          <p:cNvSpPr/>
          <p:nvPr/>
        </p:nvSpPr>
        <p:spPr>
          <a:xfrm>
            <a:off x="530352" y="4572000"/>
            <a:ext cx="11128248" cy="960120"/>
          </a:xfrm>
          <a:prstGeom prst="roundRect">
            <a:avLst>
              <a:gd name="adj" fmla="val 5238"/>
            </a:avLst>
          </a:prstGeom>
          <a:solidFill>
            <a:srgbClr val="F1F2F4"/>
          </a:solidFill>
          <a:ln w="12700">
            <a:solidFill>
              <a:srgbClr val="E0E3E7"/>
            </a:solidFill>
            <a:prstDash val="solid"/>
          </a:ln>
        </p:spPr>
      </p:sp>
      <p:sp>
        <p:nvSpPr>
          <p:cNvPr id="26" name="Text 24"/>
          <p:cNvSpPr/>
          <p:nvPr/>
        </p:nvSpPr>
        <p:spPr>
          <a:xfrm>
            <a:off x="713232" y="4736592"/>
            <a:ext cx="10762488" cy="649224"/>
          </a:xfrm>
          <a:prstGeom prst="rect">
            <a:avLst/>
          </a:prstGeom>
          <a:noFill/>
          <a:ln/>
        </p:spPr>
        <p:txBody>
          <a:bodyPr wrap="square" lIns="0" tIns="0" rIns="0" bIns="0" rtlCol="0" anchor="t"/>
          <a:lstStyle/>
          <a:p>
            <a:pPr indent="0" marL="0">
              <a:lnSpc>
                <a:spcPts val="1900"/>
              </a:lnSpc>
              <a:buNone/>
            </a:pPr>
            <a:r>
              <a:rPr lang="en-US" sz="1350" dirty="0">
                <a:solidFill>
                  <a:srgbClr val="6C7078"/>
                </a:solidFill>
                <a:latin typeface="IBM Plex Sans KR" pitchFamily="34" charset="0"/>
                <a:ea typeface="IBM Plex Sans KR" pitchFamily="34" charset="-122"/>
                <a:cs typeface="IBM Plex Sans KR" pitchFamily="34" charset="-120"/>
              </a:rPr>
              <a:t>막혔던 곳은 교과서 18쪽 「이럴 때는 이렇게 한다」 · 오늘의 핵심은 19쪽</a:t>
            </a:r>
            <a:endParaRPr lang="en-US" sz="1350" dirty="0"/>
          </a:p>
        </p:txBody>
      </p:sp>
      <p:sp>
        <p:nvSpPr>
          <p:cNvPr id="27" name="Text 25"/>
          <p:cNvSpPr/>
          <p:nvPr/>
        </p:nvSpPr>
        <p:spPr>
          <a:xfrm>
            <a:off x="530352" y="5852160"/>
            <a:ext cx="11128248" cy="457200"/>
          </a:xfrm>
          <a:prstGeom prst="rect">
            <a:avLst/>
          </a:prstGeom>
          <a:noFill/>
          <a:ln/>
        </p:spPr>
        <p:txBody>
          <a:bodyPr wrap="square" lIns="0" tIns="0" rIns="0" bIns="0" rtlCol="0" anchor="ctr"/>
          <a:lstStyle/>
          <a:p>
            <a:pPr algn="ctr" indent="0" marL="0">
              <a:buNone/>
            </a:pPr>
            <a:r>
              <a:rPr lang="en-US" sz="1700" b="1" dirty="0">
                <a:solidFill>
                  <a:srgbClr val="34373D"/>
                </a:solidFill>
                <a:latin typeface="IBM Plex Sans KR" pitchFamily="34" charset="0"/>
                <a:ea typeface="IBM Plex Sans KR" pitchFamily="34" charset="-122"/>
                <a:cs typeface="IBM Plex Sans KR" pitchFamily="34" charset="-120"/>
              </a:rPr>
              <a:t>나눠 저장하고, 키로 엮어서 본다 · AI가 그린 표는 내가 읽는다</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2026-10-12T11:25:14Z</dcterms:created>
  <dcterms:modified xsi:type="dcterms:W3CDTF">2026-10-12T11:25:14Z</dcterms:modified>
</cp:coreProperties>
</file>