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[0–2분] 표지
8회에 PRD 제출했죠. 거기에 대표 사용 흐름이 3~4단계로 적혀 있습니다. 오늘은 그걸 펼칩니다.
미리 말해 둡니다. **오늘도 다음 시간도 코드는 안 만듭니다.** 무엇을 만들지 정하는 시간입니다. 실제 개발은 10회부터예요.
그래서 오늘은 컴퓨터보다 종이를 많이 씁니다.
[진행 메모]
8-2에서 제출한 PRD 를 반드시 열어 두게 한다. **오늘 재료가 전부 거기서 나온다.**
PRD 가 부실한 학생을 미리 확인한다. 그 학생은 대표 사용 흐름 3~4단계부터 다시 잡아 준다.
[시간 계획 — 학생 화면에는 표시하지 않는다]
0–2 표지 / 2–6 문을 열었는데 아무 말이 없다 / 6–10 흐름이 먼저인 이유 / 10–14 흐름과 개발 순서는 다르다
14–20 지금 적는다 — 시작과 완료 / 20–27 워크시트 ① 한 단계를 다섯 칸으로 / 27–33 워크시트 ② 목록인가 흐름인가
33–38 만들 수 있는 흐름인가 · 지금 적는다 / 38–43 내 PRD에서 흐름 꺼내기 / 43–45 정리
※ **오늘의 성과는 시작·완료 두 줄과 흐름 초안이다.** 완성도가 아니라 적었는가다.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[2–6분] "어디로 가야 되지?"
처음 가 보는 관공서에 들어갔다고 해 봅시다. 안내 데스크도 번호표 기계도 안내문도 없어요. 창구는 다섯 개인데 어디로 가야 할지 모릅니다.
직원한테 물으니 「저기 서류 쓰고 오세요」. 어떤 서류인지, 다 쓰면 어디로 가는지는 안 알려 줍니다.
**이 건물에 기능이 없는 게 아닙니다.** 창구도 서류도 직원도 다 있어요.
없는 건 하나입니다. **사용자가 처음부터 끝까지 지나갈 길.**
여러분 PRD 에 기능은 적혀 있습니다. 오늘 만들 건 그 기능들 사이를 잇는 길이에요.
[예상 질문]
Q. PRD 에 사용 흐름 3~4단계 적었는데 또 해요?
A. 그걸 펼치는 것이다. 각 단계에서 무엇을 보고 무엇을 하고 서비스가 뭘 돌려주는지까지.
[진행 메모]
9회에 코드를 안 만든다는 걸 여기서 못 박는다. **매번 프로젝트를 만들려는 학생이 나온다.**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[6–10분] 지나가는 순서가 안내되어 있는가
지하철역 생각해 보세요. 개찰구, 계단, 승강장. 어느 역에나 다 있습니다. 그런데 처음 간 역에서 헤맬 때가 있고 안 헤맬 때가 있죠.
**시설 개수의 차이가 아닙니다.** 지나가는 순서가 안내되어 있느냐의 차이예요.
사용자 흐름이 그겁니다. 사용자가 서비스를 처음 열어서 목적을 이룰 때까지 지나가는 길.
아래 표는 흐름을 먼저 정하면 자동으로 확인되는 것들입니다. 여섯 가지.
마지막 줄 보세요. **「이 기능이 수업에서 만들 수 있는 범위인가」.** 이것도 흐름을 적어 봐야 알 수 있습니다. 오늘 8절에서 다룹니다.
[예상 질문]
Q. 개발 계획 먼저 세우면 안 돼요?
A. 그러면 파일·화면·DB 부터 생각하게 된다. 만들기 쉬운 것부터 만들고, 정작 사용자가 목적을 이루는 길은 마지막까지 비어 있게 된다.
[진행 메모]
이 방법이 개발 전용이 아니라는 것도 한 줄 말해 준다. 행사·발표·신청 계획에도 같은 방식을 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[10–14분] 겪는 순서와 만드는 순서는 다르다
왼쪽이 사용자가 겪는 순서, 오른쪽이 만드는 사람이 일하는 순서입니다.
**길이도 다르고 항목도 다릅니다.** 왼쪽은 일곱 단계, 오른쪽은 네 단계예요.
이 둘을 섞는 게 제일 흔한 실수입니다. 「첫 화면 만들고, 기능 만들고」 이건 개발 순서지 사용자 흐름이 아닙니다.
순서를 지킵니다. **흐름과 구현 가능 범위가 확정된 뒤에** 개발 순서를 만듭니다. 그건 다음 시간에 AI 와 함께 합니다.
그리고 6-2에서 서비스를 입력·처리·출력으로 나눠 적었죠. 사용자 흐름도 같은 식입니다. 보는 것 · 행동 · 반응. 나누는 자리가 서비스에서 사람의 걸음으로 바뀐 것뿐이에요.
[진행 메모]
왼쪽 카드의 마지막 두 줄(기록된다 / 다시 본다)이 11회로 이어진다는 걸 짚어 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[14–20분] 시작과 완료를 한 줄씩
지금부터 6분 동안 손으로 적습니다. 교과서 9쪽.
8쪽에 틀이 있습니다. 빈칸을 내 서비스 문장으로 바꾸세요.
예를 보면, 할 일 정리 서비스면 이렇게 됩니다.
「시작: 사용자가 할 일 정리 서비스를 열고 입력 안내를 본다.」
「완료: 사용자가 할 일을 추가하고, 다시 열어도 목록에 남은 기록을 확인한다.」
**완료 문장을 보세요. 「다시 열어도 목록에 남은」이 들어 있습니다.**
7-2에서 정한 「다시 확인하는 순간」이 여기에 자리를 잡는 겁니다. 결과를 한 번 보여 주고 끝나면 완료가 아니에요.
가운데 단계는 아직 적지 마세요. 시작과 끝이 정해져야 그 사이가 채워집니다.
[예상 질문]
Q. 정렬이나 검색도 넣어요?
A. 완료 지점에 도달하는 데 꼭 필요하지 않으면 뺀다. 흐름이 완성된 다음에 생각한다.
[진행 메모]
완료 문장에 기록이 안 들어간 학생이 절반쯤 나온다. **순회하며 완료 칸만 본다.**
6분 중 마지막 1분에 두 명 것을 읽힌다.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[20–27분] 한 단계를 다섯 칸으로 쪼갠다
교과서 10쪽에 다섯 항목이 있고, 11쪽에 할 일 서비스 예가 표로 있습니다. 12쪽 워크시트①에 **내 것으로 한 단계만** 채우세요.
7분 드립니다.
왼쪽 표가 채울 다섯 칸입니다. 앞의 네 개는 10쪽 것이고 마지막 예외까지 더했어요.
주의할 것 둘.
첫째, **행동 칸에는 사용자가 하는 일**을 적으세요. 「서비스가 결과를 보여 준다」는 행동이 아니라 반응입니다.
둘째, **네 번째 칸이 비면** 그 단계에서는 아무것도 안 남는다는 뜻입니다. 그럴 수도 있어요. 1단계는 대개 비어 있습니다.
그리고 11쪽 표에서 하나 짚고 갑니다. **네 단계가 전부 같은 화면에서 일어납니다.** 단계마다 화면이 새로 생기는 게 아니에요. 같은 화면에서도 행동과 반응이 달라지면 다음 단계입니다.
[예상 질문]
Q. 몇 번째 단계를 골라요?
A. 핵심 행동을 하는 단계. 대개 두 번째나 세 번째다.
[진행 메모]
11쪽 표 마지막 열이 11회 SQLite 저장 기록이 된다는 것을 한 줄 말한다. 길게 하지 않는다.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[27–33분] 목록인가 흐름인가
여기가 오늘 제일 많이 틀리는 지점입니다.
위 두 카드를 비교하세요. 왼쪽은 화면 이름만 늘어놓은 겁니다. 오른쪽은 행동과 반응이 이어져 있어요.
**가르는 방법은 하나입니다. 「누가 무엇을 했는가?」**
「메인 화면」 — 누가 무엇을 했나요? 답할 수 없습니다. 목록입니다.
「설명을 확인한다」 — 사용자가 설명을 확인했습니다. 답할 수 있어요. 흐름입니다.
교과서 15쪽 워크시트②에 다섯 줄이 있습니다. 판정하고, 왜 그렇게 봤는지 한 줄씩 적으세요. 6분.
다 하면 **자기 흐름 초안에도 같은 방법을 대 보세요.** 대부분 한두 줄은 목록으로 적혀 있습니다.
[진행 메모]
5번 「결과 저장 기능」이 헷갈린다. 기능 이름이라 목록이다. 「저장된 결과를 다시 확인한다」로 바꾸면 흐름이 된다.
빨리 끝난 학생은 자기 초안 점검으로 바로 보낸다.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[33–38분] 만들 수 있는 흐름인가
좋은 아이디어라도 이 수업 환경에서는 그대로 못 만들 수 있습니다. 네 가지로 나눕니다.
표 읽어 주고, **9-0 별도 자료를 펴게 하세요.** 가능한 기능, 제외 기능, 교사 확인 항목이 다 정리돼 있습니다.
오른쪽 카드가 중요합니다. **숨기고 시작하지 않습니다.**
예를 들어 「사용자가 쓴 글을 AI 가 분석해 조언」 — 이건 서비스 키와 비용이 듭니다. AI 가 필요하다는 걸 숨기고 개발을 시작하면 10회에 막힙니다.
먼저 규칙 기반 결과나 교사가 준 예시 자료로 목적을 유지할 수 있는지 봅니다.
그리고 교과서 17쪽. **걸리는 기능 하나만** 적으세요. 네 줄입니다. 없으면 「없음」이라고 쓰고 넘어가면 됩니다.
세 번째 줄이 기준이에요. **「사용자가 얻으려던 결과」.** 그게 대안에서도 그대로면 좋은 조정입니다. 다음 시간에 AI 와 이 줄로 판정합니다.
[진행 메모]
「없음」이라고 쓴 학생은 정말 없는지 한 번 본다. 외부 서비스를 당연하게 가정하고 있는 경우가 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[38–43분] 이제 전체 흐름을 적는다
교과서 18~19쪽. 지금까지 적은 걸 모읍니다.
**새로 만들 게 없습니다.** 시작·완료는 9쪽에 있고, 한 단계 쪼개는 방법은 12쪽에서 연습했고, 확인 필요 기능은 17쪽에 적었어요.
정상 흐름 3~5단계. 각 단계마다 네 가지 — 보는 것, 행동, 반응, 이어지거나 저장되는 정보.
예외 흐름은 **한 개면 충분합니다.** 핵심 행동을 막을 수 있는 것 하나. 네트워크 끊김 같은 건 지금 안 다룹니다.
예외를 뭘 적어야 할지 모르겠으면 **6-2 화면 구성 설명의 마지막 줄**을 보세요. 「입력이 없거나 잘못되었을 때 나타나는 안내」. 그 한 줄을 흐름으로 펼치면 됩니다.
5분 안에 다 못 채워도 됩니다. 다만 **비워 두면 다음 시간에 할 일이 없습니다.**
[진행 메모]
못 끝낸 학생 이름을 적어 둔다. **9-2 시작 5분에 그 학생들 것부터 채운다.**
9-2는 이 초안을 AI 에게 전달하는 것으로 시작한다. 초안이 없으면 그 시간이 통째로 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[43–45분] 마무리
교과서 20쪽 흔한 오해, 21~23쪽 확인 문제, 24쪽 완료 확인. 시간 남으면 지금, 아니면 집에서.
오늘 만든 게 뭐냐면 — **사용자가 지나갈 길**입니다. 기능 목록이 아니라 순서예요.
다음 시간에는 이걸 AI 에게 전달합니다. AI 가 초안을 다듬고, 여러분이 PRD 와 대조해서 확정합니다. 그다음에 10~13회 개발 순서를 만들어요.
**오늘 적은 종이 꼭 가져오세요.** 다음 시간 재료가 그겁니다.
[진행 메모]
9-0 별도 자료를 다음 시간에도 쓴다고 미리 알린다.
**흐름 초안이 비어 있는 학생 이름을 적어 둔다.** 9-2 앞 5분을 그 학생들에게 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9회 · 첫째 차시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 흐름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(Flow) 설계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30352" y="361188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오늘은 코드를 만들지 않습니다.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사용자가 지나갈 길을 손으로 적습니다.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9-1 · 1쪽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"어디로 가야 되지?"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9-1 · 2-3쪽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900" dirty="0"/>
          </a:p>
        </p:txBody>
      </p:sp>
      <p:pic>
        <p:nvPicPr>
          <p:cNvPr id="10" name="Image 0" descr="/home/claude/w5/교과서_배포/assets/img/09-1-01-no-signpo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7592" y="2011680"/>
            <a:ext cx="5120640" cy="288036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7461504" y="2011680"/>
            <a:ext cx="4389120" cy="1371600"/>
          </a:xfrm>
          <a:prstGeom prst="roundRect">
            <a:avLst>
              <a:gd name="adj" fmla="val 366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44384" y="2176272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644384" y="2596896"/>
            <a:ext cx="4023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없는 것이 아니다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7644384" y="3090672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창구도 서류도 직원도 다 있다.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461504" y="3520440"/>
            <a:ext cx="4389120" cy="1371600"/>
          </a:xfrm>
          <a:prstGeom prst="roundRect">
            <a:avLst>
              <a:gd name="adj" fmla="val 366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644384" y="3685032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7644384" y="4105656"/>
            <a:ext cx="4023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없는 것은 「길」이다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7644384" y="4599432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처음부터 끝까지 지나갈 순서가 없다.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530352" y="502920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오늘의 질문 — 처음 열었을 때부터 결과를 얻을 때까지 무엇을 차례로 겪는가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9회에는 코드를 만들지 않는다 — 10회부터 개발이다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지나가는 순서가 안내되어 있는가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9-1 · 4-5쪽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03120"/>
            <a:ext cx="11338560" cy="1371600"/>
          </a:xfrm>
          <a:prstGeom prst="roundRect">
            <a:avLst>
              <a:gd name="adj" fmla="val 366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67712"/>
            <a:ext cx="10972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지하철역에는 개찰구도 계단도 승강장도 다 있다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713232" y="2761488"/>
            <a:ext cx="10972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그런데 처음 온 사람이 헤매는 역과 안 헤매는 역이 있다. 시설의 개수가 아니라 순서가 안내되어 있는가의 차이다.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30352" y="3703320"/>
            <a:ext cx="5532120" cy="1783080"/>
          </a:xfrm>
          <a:prstGeom prst="roundRect">
            <a:avLst>
              <a:gd name="adj" fmla="val 2821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3232" y="3867912"/>
            <a:ext cx="5166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흐름을 먼저 정하면 확인되는 것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713232" y="4160520"/>
            <a:ext cx="5166360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어디에서 시작하고 어디에서 끝나는가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각 단계에서 무엇을 보고 무엇을 하는가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행동 뒤 서비스는 무엇을 돌려주는가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318504" y="3703320"/>
            <a:ext cx="5532120" cy="1783080"/>
          </a:xfrm>
          <a:prstGeom prst="roundRect">
            <a:avLst>
              <a:gd name="adj" fmla="val 2821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01384" y="3867912"/>
            <a:ext cx="5166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이어서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501384" y="4160520"/>
            <a:ext cx="5166360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어떤 정보가 다음으로 이어지거나 저장되는가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잘못 입력하면 무엇을 안내하는가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 기능이 수업에서 만들 수 있는 범위인가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개발 계획을 먼저 세우면 「만들기 쉬운 것」부터 만들게 된다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겪는 순서와 만드는 순서는 다르다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9-1 · 6-7쪽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03120"/>
            <a:ext cx="5532120" cy="3017520"/>
          </a:xfrm>
          <a:prstGeom prst="roundRect">
            <a:avLst>
              <a:gd name="adj" fmla="val 166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67712"/>
            <a:ext cx="5166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 흐름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13232" y="2560320"/>
            <a:ext cx="5166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사용자가 겪는 순서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3054096"/>
            <a:ext cx="5166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연다 → 확인한다 → 입력한다 → 실행한다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 결과를 본다 → 기록된다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 저장된 기록을 다시 본다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318504" y="2103120"/>
            <a:ext cx="5532120" cy="3017520"/>
          </a:xfrm>
          <a:prstGeom prst="roundRect">
            <a:avLst>
              <a:gd name="adj" fmla="val 166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01384" y="2267712"/>
            <a:ext cx="5166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개발 순서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501384" y="2560320"/>
            <a:ext cx="5166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만드는 사람이 일하는 순서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6501384" y="3054096"/>
            <a:ext cx="5166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첫 화면을 만든다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 핵심 기능을 작동시킨다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 저장과 조회를 연결한다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 테스트하고 수정한다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30352" y="53492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53492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개발 순서는 흐름과 구현 범위가 확정된 뒤에 만든다 — 9-2에서 한다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시작과 완료를 한 줄씩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9-1 · 8-9쪽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9쪽에 두 줄을 적는다 — 8쪽의 틀을 내 서비스 문장으로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6035040" cy="1737360"/>
          </a:xfrm>
          <a:prstGeom prst="roundRect">
            <a:avLst>
              <a:gd name="adj" fmla="val 2632"/>
            </a:avLst>
          </a:prstGeom>
          <a:solidFill>
            <a:srgbClr val="24272C"/>
          </a:solidFill>
          <a:ln/>
        </p:spPr>
      </p:sp>
      <p:sp>
        <p:nvSpPr>
          <p:cNvPr id="12" name="Text 10"/>
          <p:cNvSpPr/>
          <p:nvPr/>
        </p:nvSpPr>
        <p:spPr>
          <a:xfrm>
            <a:off x="768096" y="2276856"/>
            <a:ext cx="55595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틀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68096" y="2551176"/>
            <a:ext cx="555955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시작: 사용자가 서비스를 처음 열고 ___을 본다.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완료: 사용자가 ___을 하고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  ___ 결과와 저장된 기록을 확인한다.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21424" y="21488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내 서비스에서는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821424" y="2496312"/>
            <a:ext cx="502920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986016" y="2496312"/>
            <a:ext cx="47000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시작 —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821424" y="3282696"/>
            <a:ext cx="502920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86016" y="3282696"/>
            <a:ext cx="47000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완료 —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30352" y="42062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1520" y="42062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완료 문장에 「다시 확인하는 순간」이 들어 있는가 — 한 번 보여 주고 끝나면 완료가 아니다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30352" y="4892040"/>
            <a:ext cx="11338560" cy="1005840"/>
          </a:xfrm>
          <a:prstGeom prst="roundRect">
            <a:avLst>
              <a:gd name="adj" fmla="val 5000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3232" y="5056632"/>
            <a:ext cx="10972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가운데 단계는 아직 적지 않는다. 시작과 끝이 정해져야 그 사이가 채워진다.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한 단계를 다섯 칸으로 쪼갠다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9-1 · 10-12쪽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12쪽 워크시트① — 내 흐름에서 한 단계만 고른다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2534717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227868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항목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065069" y="2148840"/>
            <a:ext cx="3500323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3193085" y="2148840"/>
            <a:ext cx="324429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확인할 질문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603504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227868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사용자가 보는 것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3193085" y="2551176"/>
            <a:ext cx="324429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화면에 무엇이 보이는가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26664"/>
            <a:ext cx="603504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26664"/>
            <a:ext cx="227868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사용자의 행동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3193085" y="3026664"/>
            <a:ext cx="324429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무엇을 입력·선택·실행하는가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502152"/>
            <a:ext cx="603504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502152"/>
            <a:ext cx="227868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서비스의 반응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3193085" y="3502152"/>
            <a:ext cx="324429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행동 뒤 무엇이 바뀌는가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977640"/>
            <a:ext cx="603504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77640"/>
            <a:ext cx="227868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이어지는 정보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3193085" y="3977640"/>
            <a:ext cx="324429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다음에 쓰거나 저장할 것이 있는가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30352" y="4453128"/>
            <a:ext cx="603504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453128"/>
            <a:ext cx="227868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예외 상황</a:t>
            </a:r>
            <a:endParaRPr lang="en-US" sz="1240" dirty="0"/>
          </a:p>
        </p:txBody>
      </p:sp>
      <p:sp>
        <p:nvSpPr>
          <p:cNvPr id="29" name="Text 27"/>
          <p:cNvSpPr/>
          <p:nvPr/>
        </p:nvSpPr>
        <p:spPr>
          <a:xfrm>
            <a:off x="3193085" y="4453128"/>
            <a:ext cx="324429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값이 없거나 잘못되면 무엇을 안내하는가</a:t>
            </a:r>
            <a:endParaRPr lang="en-US" sz="1240" dirty="0"/>
          </a:p>
        </p:txBody>
      </p:sp>
      <p:sp>
        <p:nvSpPr>
          <p:cNvPr id="30" name="Shape 28"/>
          <p:cNvSpPr/>
          <p:nvPr/>
        </p:nvSpPr>
        <p:spPr>
          <a:xfrm>
            <a:off x="6821424" y="2148840"/>
            <a:ext cx="5029200" cy="2651760"/>
          </a:xfrm>
          <a:prstGeom prst="roundRect">
            <a:avLst>
              <a:gd name="adj" fmla="val 189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004304" y="2313432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!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7004304" y="2734056"/>
            <a:ext cx="4663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한 단계만</a:t>
            </a:r>
            <a:endParaRPr lang="en-US" sz="1650" dirty="0"/>
          </a:p>
        </p:txBody>
      </p:sp>
      <p:sp>
        <p:nvSpPr>
          <p:cNvPr id="33" name="Text 31"/>
          <p:cNvSpPr/>
          <p:nvPr/>
        </p:nvSpPr>
        <p:spPr>
          <a:xfrm>
            <a:off x="7004304" y="3227832"/>
            <a:ext cx="466344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전체 흐름은 9절에서 쓴다.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지금은 한 단계로 연습한다.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같은 화면 안에서도 행동과 반응이 달라지면 다음 단계다.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530352" y="50749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31520" y="50749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행동 칸에는 사용자가 하는 일을 적는다 — 서비스가 하는 일이 아니다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530352" y="56692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31520" y="56692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네 번째 칸이 비면 그 단계에서는 아무것도 남지 않는다는 뜻이다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목록인가 흐름인가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9-1 · 13-15쪽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15쪽 워크시트② — 다섯 줄을 판정한다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5532120" cy="2103120"/>
          </a:xfrm>
          <a:prstGeom prst="roundRect">
            <a:avLst>
              <a:gd name="adj" fmla="val 2391"/>
            </a:avLst>
          </a:prstGeom>
          <a:solidFill>
            <a:srgbClr val="FFF1E8"/>
          </a:solidFill>
          <a:ln w="12700">
            <a:solidFill>
              <a:srgbClr val="C24A0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232" y="2313432"/>
            <a:ext cx="5166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24A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✗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13232" y="2734056"/>
            <a:ext cx="5166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24A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이것은 화면 목록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713232" y="3227832"/>
            <a:ext cx="51663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메인 화면 → 입력 화면 → 결과 화면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누가 무엇을 했는지 알 수 없다.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318504" y="2148840"/>
            <a:ext cx="5532120" cy="2103120"/>
          </a:xfrm>
          <a:prstGeom prst="roundRect">
            <a:avLst>
              <a:gd name="adj" fmla="val 2391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01384" y="2313432"/>
            <a:ext cx="5166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✓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501384" y="2734056"/>
            <a:ext cx="5166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이것이 흐름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6501384" y="3227832"/>
            <a:ext cx="51663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설명을 확인한다 → 값을 입력하고 실행한다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 서비스가 입력을 확인한다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 결과 또는 안내를 보여 준다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30352" y="448056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가르는 방법은 하나 — 「누가 무엇을 했는가?」에 답할 수 있는가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30352" y="50749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0749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「메인 화면」은 답할 수 없고, 「설명을 확인한다」는 답할 수 있다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30352" y="56692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1520" y="56692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판정한 뒤 내 흐름 초안에도 같은 방법을 대 본다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만들 수 있는 흐름인가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9-1 · 16-17쪽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17쪽에 걸리는 기능 하나 — 없으면 「없음」이라고 적는다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2536546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228051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판정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066898" y="2148840"/>
            <a:ext cx="413857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3194914" y="2148840"/>
            <a:ext cx="38825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뜻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667512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228051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수업에서 구현 가능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3194914" y="2551176"/>
            <a:ext cx="388254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표준 프로젝트 안에서 만들 수 있다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26664"/>
            <a:ext cx="667512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26664"/>
            <a:ext cx="228051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단순화하면 가능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3194914" y="3026664"/>
            <a:ext cx="388254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목적은 유지하되 기능을 줄인다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502152"/>
            <a:ext cx="667512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502152"/>
            <a:ext cx="228051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교사 확인 필요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3194914" y="3502152"/>
            <a:ext cx="388254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파일 업로드·외부 자료·추가 패키지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977640"/>
            <a:ext cx="667512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77640"/>
            <a:ext cx="228051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수업 범위 밖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3194914" y="3977640"/>
            <a:ext cx="388254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외부 계정·유료 키·복잡한 운영 환경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7461504" y="2148840"/>
            <a:ext cx="4389120" cy="2377440"/>
          </a:xfrm>
          <a:prstGeom prst="roundRect">
            <a:avLst>
              <a:gd name="adj" fmla="val 2115"/>
            </a:avLst>
          </a:prstGeom>
          <a:solidFill>
            <a:srgbClr val="FFF1E8"/>
          </a:solidFill>
          <a:ln w="12700">
            <a:solidFill>
              <a:srgbClr val="C24A0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644384" y="2313432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24A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!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7644384" y="2734056"/>
            <a:ext cx="4023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24A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숨기고 시작하지 않는다</a:t>
            </a:r>
            <a:endParaRPr lang="en-US" sz="1650" dirty="0"/>
          </a:p>
        </p:txBody>
      </p:sp>
      <p:sp>
        <p:nvSpPr>
          <p:cNvPr id="30" name="Text 28"/>
          <p:cNvSpPr/>
          <p:nvPr/>
        </p:nvSpPr>
        <p:spPr>
          <a:xfrm>
            <a:off x="7644384" y="3227832"/>
            <a:ext cx="4023360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외부 AI 가 필요하다는 사실을 숨기고 개발을 시작하지 않는다.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먼저 작은 대안을 찾는다.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530352" y="48006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31520" y="48006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기준은 「사용자가 얻으려던 결과가 대안에서도 그대로인가」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530352" y="54406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31520" y="54406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별도 자료 9-0을 옆에 두고 한다 — 다음 시간에 AI에게 먼저 읽힐 자료다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이제 전체 흐름을 적는다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9-1 · 18-19쪽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18-19쪽 — 정상 흐름 3~5단계, 예외 흐름 한 개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2615184" cy="1234440"/>
          </a:xfrm>
          <a:prstGeom prst="roundRect">
            <a:avLst>
              <a:gd name="adj" fmla="val 4074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232" y="2313432"/>
            <a:ext cx="2249424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시작·완료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9쪽에서 적은 두 줄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081528" y="262432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3364992" y="2148840"/>
            <a:ext cx="2615184" cy="1234440"/>
          </a:xfrm>
          <a:prstGeom prst="roundRect">
            <a:avLst>
              <a:gd name="adj" fmla="val 4074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47872" y="2313432"/>
            <a:ext cx="2249424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정상 흐름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3~5단계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916168" y="262432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6199632" y="2148840"/>
            <a:ext cx="2615184" cy="1234440"/>
          </a:xfrm>
          <a:prstGeom prst="roundRect">
            <a:avLst>
              <a:gd name="adj" fmla="val 4074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82512" y="2313432"/>
            <a:ext cx="2249424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예외 흐름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한 개면 충분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750808" y="262432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9034272" y="2148840"/>
            <a:ext cx="2615184" cy="1234440"/>
          </a:xfrm>
          <a:prstGeom prst="roundRect">
            <a:avLst>
              <a:gd name="adj" fmla="val 4074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217152" y="2313432"/>
            <a:ext cx="2249424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확인 필요 기능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17쪽에서 적은 것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30352" y="379476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적은 것을 옮겨 모으는 시간이다 — 새로 만들 것이 없다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530352" y="44348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1520" y="44348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예외는 한 개면 충분하다 — 나머지는 12회 테스트에서 찾는다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30352" y="50749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1520" y="50749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6-2 화면 설명의 「입력이 없거나 잘못되었을 때의 안내」가 예외 흐름의 재료다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530352" y="5715000"/>
            <a:ext cx="11338560" cy="566928"/>
          </a:xfrm>
          <a:prstGeom prst="roundRect">
            <a:avLst>
              <a:gd name="adj" fmla="val 8871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13232" y="587959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시간에 이 초안을 AI에게 전달합니다. 비어 있으면 다음 시간에 할 일이 없습니다.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만든 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사용자가 지나갈 길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30352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시작과 완료, 정상 흐름, 예외 하나.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시간에 AI와 함께 확정하고 개발 순서를 만듭니다.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9-1 · 20-25쪽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2026-09-11T04:57:27Z</dcterms:created>
  <dcterms:modified xsi:type="dcterms:W3CDTF">2026-09-11T04:57:27Z</dcterms:modified>
</cp:coreProperties>
</file>