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[0–2분] 표지
지난 시간에 사용자 흐름을 그렸죠. 열고, 넣고, 실행하고, 확인하고.
오늘은 그 **3번 단계 안**을 들여다봅니다. 버튼을 누른 뒤에 무슨 일이 일어나는가.
오늘도 배울 때마다 적습니다. 네 번 적어요. 그 네 조각이 마지막에 「내 API 약속표」로 합쳐지고, 다음 시간에 AI에게 줄 요청문이 됩니다.
[진행 메모]
9회에 만든 사용자 흐름 문서를 열어 두게 한다. 오늘 그걸 들여다보는 시간이다.
코드는 오늘 한 줄도 안 쓴다. 다음 시간에 AI가 쓴다. 그 말을 먼저 해 두면 겁먹지 않는다.
[시간 계획 — 학생 화면에는 표시하지 않는다]
0–2 표지 / 2–5 버튼을 누른 뒤 / 5–9 약속된 창구 / 9–13 네 단계 / 13–17 적기①
17–20 GET·POST / 20–25 워크시트① / 25–28 JSON / 28–32 적기② / 32–35 응답
35–39 워크시트② / 39–41 수업 범위 / 41–44 약속표 / 44–45 마무리
※ 상태 코드·CORS·Postman 은 꺼내지 않는다. 물어보면 「이 수업 범위 밖」으로 끊는다.
※ 적는 활동 넷과 약속표는 줄이지 않는다.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[2–5분] 버튼을 누른 뒤, 무슨 일이 일어날까?
여러분이 만들 서비스에서 사용자가 버튼을 누릅니다. 그리고 화면에 결과가 나타나죠.
그 사이에 뭐가 있습니까?
(답을 듣는다. 「계산한다」, 「저장한다」 같은 답이 나오면 좋다)
오늘 그 가운데를 봅니다. 화면이 무엇을 보내고, 서비스가 무엇을 돌려주는가.
9회와 헷갈리지 마세요. 9회는 **화면의 순서**를 정했습니다. 오늘은 그 한 단계 **안쪽**을 봅니다. 흐름을 다시 설계하는 게 아닙니다.
[진행 메모]
질문을 던지고 답을 듣는다. 용어부터 꺼내지 않는다.
「서버」라는 말이 학생 입에서 나오면 받아 준다. 다만 이 수업에서는 서버를 따로 만들지 않는다는 것을 6절에서 말한다.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[5–9분] API는 약속된 창구다
은행에 가면 창구가 있죠. 아무 데나 가서 말을 거는 게 아니라 정해진 자리에 가서 정해진 서류를 냅니다.
API가 그겁니다. 화면과 기능 사이의 **약속된 창구.**
세 가지가 정해져 있습니다. **어디에** 보낼지(주소), **무엇을** 해 달라는 건지(의도), **무엇을 함께** 보낼지(데이터).
예를 들면 /api/tasks 라는 주소로, 추가해 달라는 의도로, task 라는 이름의 할 일 내용을 함께 보냅니다.
왜 미리 정해 두냐면, 약속이 없으면 화면은 뭘 보낼지 모르고 기능은 뭘 돌려줄지 모릅니다.
[예상 질문]
Q. API 가 무슨 뜻의 줄임말이에요?
A. Application Programming Interface. 외울 필요 없다. 「약속된 창구」로 기억하면 된다.
[진행 메모]
세 칸(주소·의도·데이터)을 학생이 따라 말하게 한다. 마지막 약속표가 이 셋으로 되어 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[9–13분] 한 단계 안에서 넷이 오간다
아까 물음표 자리를 펼치면 이렇게 됩니다. 네 칸이에요.
①은 사용자가 하는 일. 입력하고 버튼을 누릅니다.
②는 **요청.** 화면이 API에 데이터를 보냅니다.
③은 처리. 서비스가 규칙대로 처리하고요.
④는 **응답.** 결과나 안내가 화면에 나타납니다.
오늘 배우는 건 ②와 ④입니다. 무엇을 보내고 무엇을 받는가.
③은 AI가 만들 겁니다. 다음 시간에요.
[예상 질문]
Q. ③에서 뭘 하는지 우리가 정해야 하나요?
A. 무엇을 해야 하는지는 정한다. 어떻게 하는지는 AI가 쓴다. 6-1에서 「무엇을 만들지는 내가, 어떻게는 AI가」 라고 한 것과 같다.
[진행 메모]
바로 다음 장에서 학생이 이 네 칸을 자기 것으로 채운다. **여기서 예를 길게 들지 않는다.**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[13–17분] 지금 적는다 ① 내 흐름 한 단계
교과서 5쪽입니다. 4분 드립니다.
9회에 적은 사용자 흐름을 펴세요. 거기서 **핵심 기능이 일어나는 단계 하나**를 고릅니다. 보통 3번 단계예요. 버튼 누르는 그 줄이요.
그 한 줄을 네 칸으로 쪼갭니다.
②가 오늘 제일 중요합니다. **화면이 무엇을 보내는가.** 사용자가 입력한 값이겠죠.
③은 한 줄이면 됩니다. 「저장한다」, 「계산한다」 정도로요.
(돌아다니며 확인한다)
[예상 질문]
Q. ②에 보낼 게 없는데요?
A. 목록을 불러오기만 하는 기능이면 보낼 게 없을 수 있다. 그때는 「보낼 것 없음」이라고 적는다. 그것도 답이다.
[진행 메모]
**9회 문서를 못 찾는 학생이 나온다.** 6-1의 흐름 네 단계(교과서 17쪽)로 대신해도 된다.
③에 「AI가 만든다」라고 적는 학생이 있다. 무엇을 하는지를 적으라고 다시 말한다.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[17–20분] GET과 POST는 의도를 나타낸다
요청에는 의도가 붙습니다. 두 가지만 봅니다.
**GET** 은 「이미 있는 걸 보여 달라」. 목록 불러오기 같은 거죠.
**POST** 는 「데이터를 보낼 테니 처리해 달라」. 새로 추가하거나 계산하는 겁니다.
「내 독서 기록을 보여 줘」는 GET, 「오늘 읽은 책을 기록해 줘」는 POST입니다.
이름을 외우는 게 아닙니다. **둘 중 어느 쪽인지만 판단하면 됩니다.**
[예상 질문]
Q. PUT 이나 DELETE 도 있지 않나요?
A. 있다. 이 수업에서는 두 개만 쓴다. 나머지는 필요해지면 AI와 함께 다룬다.
[진행 메모]
바로 다음이 판정 워크시트다. **여기서 예를 더 들지 않는다.** 3분 안에 끝낸다.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[20–25분] 워크시트 ① 요청의 의도 가리기
교과서 7쪽입니다. 네 줄. 4분 드립니다.
1번, 2번은 쉽습니다. 목록 불러오기는 GET, 추가는 POST죠.
**3번이 헷갈립니다.** 계산은 뭘까요?
(4분 뒤 답을 듣는다)
POST 입니다. 계산할 값을 **보내서** 처리해 달라는 거니까요. 새로 저장하는 게 아니어도 보내면 POST 쪽입니다.
4번은 내 서비스로 적으세요. 이게 다음 시간 AI 요청문에 그대로 들어갑니다.
[예상 질문]
Q. 계산 결과를 저장 안 하는데도 POST 예요?
A. 그렇다. 저장하느냐가 아니라 보내느냐로 가른다. 이 수업에서는 그 정도로 충분하다.
[진행 메모]
**3번을 학생이 스스로 답하게 한다.** 교사가 먼저 말하면 이 활동이 없어진다.
「왜 그렇게 봤나」 칸이 비면 안 된다. 판정만 하는 것이 아니라 이유를 말하는 것이 목표다.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[25–28분] JSON은 이름과 값으로 담는다
요청과 응답에 데이터를 담는 방식입니다. 이름과 값의 짝이에요.
**3-2에서 만든 이름표 묶음과 같은 모양입니다.** dict 기억나죠. 그거랑 똑같이 생겼습니다.
왼쪽이 보내는 것. task 라는 이름에 할 일 내용이 들어 있죠.
오른쪽이 받는 것. ok 는 성공했는지, message 는 화면에 보여 줄 안내.
**괄호랑 쉼표는 외우지 마세요.** AI가 만든 것에서 어떤 이름에 어떤 값이 들어 있는지 읽으면 됩니다.
[예상 질문]
Q. true 는 왜 따옴표가 없어요?
A. 참·거짓은 글자가 아니라서다. 7-1에서 값의 종류를 봤던 것과 같은 이야기다. 지금은 그 정도만.
[진행 메모]
문법 설명으로 빠지지 않는다. **「이름 옆에 값이 있다」** 한 문장이면 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[28–32분] 지금 적는다 ② 내 이름과 값
교과서 9쪽입니다. 3분.
왼쪽은 화면이 보내는 것. 아까 적기 ①의 ②번 칸에 적은 게 있죠. 그걸 **이름과 값으로** 바꿔 적으면 됩니다.
오른쪽은 받는 것. ok 와 message 는 이미 적혀 있습니다. 거의 모든 서비스가 이 둘을 씁니다. 그대로 두세요.
빈 줄에는 내 서비스에만 필요한 걸 적습니다. 목록을 받아야 하면 목록 이름을 적는 식이죠.
**괄호는 안 그려도 됩니다.** 이름과 값만요.
(돌아다니며 확인한다)
[예상 질문]
Q. 이름을 영어로 써야 하나요?
A. 그러는 편이 낫다. AI 가 만든 코드와 맞추기 쉽다. 어려우면 한글로 적고 다음 시간에 AI에게 영어 이름을 제안받아도 된다.
[진행 메모]
보내는 것이 없는 학생(목록만 불러오는 기능)은 왼쪽을 「없음」으로 둔다. 그게 맞다.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[32–35분] 실패해도 다음 행동을 알려 준다
응답은 성공했을 때만 있는 게 아닙니다. 실패했을 때가 오히려 중요해요.
세 가지 경우가 있습니다. 성공, 입력 문제, 서비스 문제.
아래 둘을 비교해 보세요. 「오류」라고만 하면 사용자가 거기서 멈춥니다. 뭐가 잘못됐는지도 모르고 뭘 해야 하는지도 모르니까요.
오른쪽처럼 쓰면 사용자가 다음에 뭘 할지 압니다.
그리고 서비스 쪽 문제일 때는 **사용자 탓으로 돌리지 않습니다.** 「잘못 입력하셨습니다」가 아니라 「지금 처리하지 못했습니다. 잠시 뒤 다시 해 보세요」예요.
상태 코드 404, 500 같은 건 안 외웁니다.
[예상 질문]
Q. 404 같은 건 안 배워요?
A. 이 수업에서는 안 한다. 사용자가 결과를 이해하고 다음 행동을 고를 수 있는지만 본다.
[진행 메모]
바로 다음이 안내문 고쳐 쓰기 워크시트다. **여기서 예를 더 들지 않는다.**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[35–39분] 워크시트 ② 실패 안내 고쳐 쓰기
교과서 11쪽입니다. 세 줄. 3분 드립니다.
2번이 함정입니다. 「입력값이 올바르지 않습니다」. 이건 1번보다 낫습니까?
(답을 듣는다)
조금 낫지만 아직 부족합니다. **어느 입력이 뭐가 잘못됐는지**가 없어요. 사용자는 여전히 뭘 고쳐야 할지 모릅니다.
고칠 때 기준은 하나입니다. **사용자가 할 행동이 문장에 들어 있는가.** 「다시 …해 보세요」 같은 말이요.
3번은 내 서비스로 적으세요.
[예상 질문]
Q. 그럼 안내가 너무 길어지지 않나요?
A. 한 문장이면 된다. 길이가 아니라 다음 행동이 보이느냐가 기준이다.
[진행 메모]
**2번을 학생이 스스로 부족하다고 말하게 한다.** 이 차시에서 가장 잘 걸리는 함정이다.
3번을 비운 학생을 먼저 챙긴다. 다음 시간 AI 요청문에 이 줄이 들어간다.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[39–41분] 하나의 프로젝트 안에서 연결한다
범위를 분명히 해 둡니다.
프로젝트 하나 안에서 화면과 API를 연결합니다. 프론트엔드와 백엔드를 따로 나누지 않아요.
아래 목록은 **안 하는 것들**입니다. 포트, CORS, 인증 헤더, Postman. 이름을 들어 봤어도 지금 찾아볼 필요 없습니다.
외부 API 도 안 씁니다. API 키를 받아 오는 일도 없어요.
한 가지 오해를 풀고 갑시다. **API 가 외부 서비스만 뜻하는 게 아닙니다.** 오늘은 내 서비스 안에서 화면과 기능을 잇는 내부 API 를 만듭니다.
[진행 메모]
2분 안에 끝낸다. **못 하게 하는 목록으로 읽히지 않게** 「지금 필요 없는 것」 쪽으로 말한다.
API 키를 이미 발급받아 온 학생이 있으면 이번 수업에서는 쓰지 않는다고 분명히 말한다. 05 AI 활용과 보안 원칙.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[41–44분] 내 API 약속표로 합친다
교과서 13쪽입니다. 3분.
새로 쓸 게 거의 없습니다. **오늘 네 번 적은 걸 한 표로 옮기는** 겁니다. 오른쪽 칸에 어디서 가져오는지 적혀 있어요.
맨 아래 「요청 주소와 방법」만 비워 두세요. 그건 다음 시간에 AI 제안을 받고 적습니다.
이 표 하나가 다음 시간에 AI 에게 줄 요청문이 됩니다.
(돌아다니며 확인한다)
세부 기술 설계는 평가 범위가 아닙니다. 요청과 응답의 **뜻을 설명할 수 있으면** 됩니다.
[진행 메모]
**이 표가 이 차시의 결과물이다.** 여기까지 못 온 학생은 다음 시간 시작 5분을 여기에 쓴다.
표가 다 찬 학생에게는 「내 서비스에서 사용자가 ___을 하면 화면은 ___을 보내고, 돌아온 ___을 화면에 보여 준다」를 소리 내어 읽게 한다. 교과서 16쪽에 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[44–45분] 마무리
오늘 세 가지를 남깁니다.
첫째, API 는 화면과 기능 사이의 **약속된 창구**입니다. 주소·의도·데이터가 정해져 있습니다.
둘째, 여러분이 할 일은 **보낼 데이터와 받을 데이터를 설명하는 것**입니다. 코드는 AI 가 씁니다.
셋째, 이게 중요한데요. **API 가 작동해도 아직 기억하지는 못합니다.**
다음 시간에 핵심 기능을 실행한 뒤 페이지를 새로 열어 보세요. 뭐가 사라지는지 보일 겁니다. 그게 11회의 출발점입니다.
약속표를 꼭 가져오세요. 다음 시간에 그걸로 AI 에게 요청합니다.
[진행 메모]
**약속표를 가져오라는 말을 반드시 한다.**
14쪽 뒤에 확인 문제와 정리가 있다. 못 다뤘으니 읽어 오게 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10회 · 첫째 차시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API와 요청·응답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이해하기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530352" y="361188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버튼을 누른 뒤 무슨 일이 일어나는지 봅니다.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배울 때마다 내 서비스 것으로 한 칸씩 적습니다.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10-1 · 1쪽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버튼을 누른 뒤, 무슨 일이 일어날까?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10-1 · 2쪽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194560"/>
            <a:ext cx="11128248" cy="1188720"/>
          </a:xfrm>
          <a:prstGeom prst="roundRect">
            <a:avLst>
              <a:gd name="adj" fmla="val 3846"/>
            </a:avLst>
          </a:prstGeom>
          <a:solidFill>
            <a:srgbClr val="24272C"/>
          </a:solidFill>
          <a:ln/>
        </p:spPr>
      </p:sp>
      <p:sp>
        <p:nvSpPr>
          <p:cNvPr id="11" name="Text 9"/>
          <p:cNvSpPr/>
          <p:nvPr/>
        </p:nvSpPr>
        <p:spPr>
          <a:xfrm>
            <a:off x="768096" y="2377440"/>
            <a:ext cx="10652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60"/>
              </a:lnSpc>
              <a:buNone/>
            </a:pPr>
            <a:r>
              <a:rPr lang="en-US" sz="18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[ 버튼을 눌렀다 ]   →   ?   →   [ 화면에 결과가 나타났다 ]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30352" y="36576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" y="36576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가운데 물음표에서 무슨 일이 일어나는가 — 오늘 그것만 본다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737360" y="4526280"/>
            <a:ext cx="8686800" cy="1371600"/>
          </a:xfrm>
          <a:prstGeom prst="roundRect">
            <a:avLst>
              <a:gd name="adj" fmla="val 3667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920240" y="4690872"/>
            <a:ext cx="8321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9회와 다른 점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1920240" y="518464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9회는 화면의 순서를 정했다. 오늘은 그 한 단계 안에서 오가는 데이터를 본다. 흐름을 다시 설계하지 않는다.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API는 약속된 창구다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10-1 · 3쪽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103120"/>
            <a:ext cx="3520440" cy="1737360"/>
          </a:xfrm>
          <a:prstGeom prst="roundRect">
            <a:avLst>
              <a:gd name="adj" fmla="val 2895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267712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주소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13232" y="2560320"/>
            <a:ext cx="3154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어디에?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13232" y="3054096"/>
            <a:ext cx="3154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/api/tasks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005072" y="2788920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4306824" y="2103120"/>
            <a:ext cx="3520440" cy="1737360"/>
          </a:xfrm>
          <a:prstGeom prst="roundRect">
            <a:avLst>
              <a:gd name="adj" fmla="val 2895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489704" y="2267712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0E7C8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의도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489704" y="2560320"/>
            <a:ext cx="3154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무엇을?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4489704" y="3054096"/>
            <a:ext cx="3154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추가해 달라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781544" y="2788920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8083296" y="2103120"/>
            <a:ext cx="3520440" cy="1737360"/>
          </a:xfrm>
          <a:prstGeom prst="roundRect">
            <a:avLst>
              <a:gd name="adj" fmla="val 2895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66176" y="2267712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데이터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8266176" y="2560320"/>
            <a:ext cx="3154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무엇을 함께?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8266176" y="3054096"/>
            <a:ext cx="3154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task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30352" y="41148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41148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미리 정해 두었기 때문에 화면과 기능이 서로 말이 통한다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1737360" y="4892040"/>
            <a:ext cx="8686800" cy="1280160"/>
          </a:xfrm>
          <a:prstGeom prst="roundRect">
            <a:avLst>
              <a:gd name="adj" fmla="val 3929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920240" y="5056632"/>
            <a:ext cx="8321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「창구」라는 말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1920240" y="5550408"/>
            <a:ext cx="8321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아무 데나 말을 걸 수 없고 정해진 자리로만 요청한다. 그 자리가 주소다. 교과서 3쪽 그림을 함께 본다.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한 단계 안에서 넷이 오간다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10-1 · 4쪽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103120"/>
            <a:ext cx="2615184" cy="1828800"/>
          </a:xfrm>
          <a:prstGeom prst="roundRect">
            <a:avLst>
              <a:gd name="adj" fmla="val 2750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267712"/>
            <a:ext cx="22494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①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13232" y="2688336"/>
            <a:ext cx="22494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 행동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13232" y="3182112"/>
            <a:ext cx="224942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입력하고 버튼을 누른다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3364992" y="2103120"/>
            <a:ext cx="2615184" cy="1828800"/>
          </a:xfrm>
          <a:prstGeom prst="roundRect">
            <a:avLst>
              <a:gd name="adj" fmla="val 2750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47872" y="2267712"/>
            <a:ext cx="22494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②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3547872" y="2688336"/>
            <a:ext cx="22494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요청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3547872" y="3182112"/>
            <a:ext cx="224942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화면이 API에 데이터를 보낸다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199632" y="2103120"/>
            <a:ext cx="2615184" cy="1828800"/>
          </a:xfrm>
          <a:prstGeom prst="roundRect">
            <a:avLst>
              <a:gd name="adj" fmla="val 2750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82512" y="2267712"/>
            <a:ext cx="22494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③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382512" y="2688336"/>
            <a:ext cx="22494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처리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6382512" y="3182112"/>
            <a:ext cx="224942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서비스가 규칙대로 처리한다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9034272" y="2103120"/>
            <a:ext cx="2615184" cy="1828800"/>
          </a:xfrm>
          <a:prstGeom prst="roundRect">
            <a:avLst>
              <a:gd name="adj" fmla="val 2750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217152" y="2267712"/>
            <a:ext cx="22494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④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9217152" y="2688336"/>
            <a:ext cx="22494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응답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9217152" y="3182112"/>
            <a:ext cx="224942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결과나 안내를 화면에 보여 준다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530352" y="42062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31520" y="42062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9회의 흐름 한 단계가 이 넷으로 쪼개진다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530352" y="512064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②와 ④가 오늘 배우는 요청과 응답이다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530352" y="57607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31520" y="57607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흐름을 다시 설계하지 않는다. 이미 적은 흐름을 들여다볼 뿐이다.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적는다 ① 내 흐름 한 단계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10-1 · 5쪽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9회 흐름에서 핵심 기능이 일어나는 단계 하나를 골라 쪼갠다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378360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35275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칸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313956" y="2148840"/>
            <a:ext cx="734464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4441972" y="2148840"/>
            <a:ext cx="70886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내 서비스에서는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11128248" cy="713232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35275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① 사용자 행동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4441972" y="2551176"/>
            <a:ext cx="708861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264408"/>
            <a:ext cx="11128248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64408"/>
            <a:ext cx="35275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② 화면이 보내는 것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4441972" y="3264408"/>
            <a:ext cx="708861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977640"/>
            <a:ext cx="11128248" cy="713232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3977640"/>
            <a:ext cx="35275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③ 서비스가 하는 일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4441972" y="3977640"/>
            <a:ext cx="708861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4690872"/>
            <a:ext cx="11128248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690872"/>
            <a:ext cx="35275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④ 화면에 나타나는 것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4441972" y="4690872"/>
            <a:ext cx="708861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530352" y="53492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31520" y="53492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9회에 적은 흐름의 3번 단계가 보통 여기에 해당한다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530352" y="57607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31520" y="57607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새로 설계하지 않는다. 이미 적은 것을 옮겨 쪼갠다.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GET과 POST는 의도를 나타낸다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10-1 · 6쪽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057400"/>
            <a:ext cx="5349240" cy="2011680"/>
          </a:xfrm>
          <a:prstGeom prst="roundRect">
            <a:avLst>
              <a:gd name="adj" fmla="val 2500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221992"/>
            <a:ext cx="4983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GET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13232" y="2514600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보여 달라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13232" y="3008376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이미 있는 정보를 보여 달라</a:t>
            </a: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예 · 기록 목록 불러오기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309360" y="2057400"/>
            <a:ext cx="5349240" cy="2011680"/>
          </a:xfrm>
          <a:prstGeom prst="roundRect">
            <a:avLst>
              <a:gd name="adj" fmla="val 2500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0" y="2221992"/>
            <a:ext cx="4983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0E7C8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POST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492240" y="2514600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처리해 달라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6492240" y="3008376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데이터를 보낼 테니 처리해 달라</a:t>
            </a: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예 · 새 기록 추가, 입력값 계산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530352" y="429768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429768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「내 기록을 보여 줘」는 GET · 「오늘 읽은 책을 기록해 줘」는 POST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30352" y="521208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이름을 외우지 않는다. 둘 중 어느 쪽인지만 판단한다.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워크시트 ① 요청의 의도 가리기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10-1 · 7쪽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011680"/>
            <a:ext cx="89026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011680"/>
            <a:ext cx="6342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#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1420612" y="2011680"/>
            <a:ext cx="4006169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3" name="Text 11"/>
          <p:cNvSpPr/>
          <p:nvPr/>
        </p:nvSpPr>
        <p:spPr>
          <a:xfrm>
            <a:off x="1548628" y="2011680"/>
            <a:ext cx="375013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사용자가 하는 일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426781" y="2011680"/>
            <a:ext cx="2003085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5" name="Text 13"/>
          <p:cNvSpPr/>
          <p:nvPr/>
        </p:nvSpPr>
        <p:spPr>
          <a:xfrm>
            <a:off x="5554797" y="2011680"/>
            <a:ext cx="174705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GET · POST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429866" y="2011680"/>
            <a:ext cx="422873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7" name="Text 15"/>
          <p:cNvSpPr/>
          <p:nvPr/>
        </p:nvSpPr>
        <p:spPr>
          <a:xfrm>
            <a:off x="7557882" y="2011680"/>
            <a:ext cx="397270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왜 그렇게 봤나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30352" y="2414016"/>
            <a:ext cx="11128248" cy="65836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414016"/>
            <a:ext cx="6342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1548628" y="2414016"/>
            <a:ext cx="3750137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기록 목록을 불러온다</a:t>
            </a:r>
            <a:endParaRPr lang="en-US" sz="1240" dirty="0"/>
          </a:p>
        </p:txBody>
      </p:sp>
      <p:sp>
        <p:nvSpPr>
          <p:cNvPr id="21" name="Text 19"/>
          <p:cNvSpPr/>
          <p:nvPr/>
        </p:nvSpPr>
        <p:spPr>
          <a:xfrm>
            <a:off x="5554797" y="2414016"/>
            <a:ext cx="1747053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2" name="Text 20"/>
          <p:cNvSpPr/>
          <p:nvPr/>
        </p:nvSpPr>
        <p:spPr>
          <a:xfrm>
            <a:off x="7557882" y="2414016"/>
            <a:ext cx="397270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3" name="Shape 21"/>
          <p:cNvSpPr/>
          <p:nvPr/>
        </p:nvSpPr>
        <p:spPr>
          <a:xfrm>
            <a:off x="530352" y="3072384"/>
            <a:ext cx="11128248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072384"/>
            <a:ext cx="6342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</a:t>
            </a:r>
            <a:endParaRPr lang="en-US" sz="1240" dirty="0"/>
          </a:p>
        </p:txBody>
      </p:sp>
      <p:sp>
        <p:nvSpPr>
          <p:cNvPr id="25" name="Text 23"/>
          <p:cNvSpPr/>
          <p:nvPr/>
        </p:nvSpPr>
        <p:spPr>
          <a:xfrm>
            <a:off x="1548628" y="3072384"/>
            <a:ext cx="3750137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새 기록을 추가한다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5554797" y="3072384"/>
            <a:ext cx="1747053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7557882" y="3072384"/>
            <a:ext cx="397270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8" name="Shape 26"/>
          <p:cNvSpPr/>
          <p:nvPr/>
        </p:nvSpPr>
        <p:spPr>
          <a:xfrm>
            <a:off x="530352" y="3730752"/>
            <a:ext cx="11128248" cy="65836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730752"/>
            <a:ext cx="6342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</a:t>
            </a:r>
            <a:endParaRPr lang="en-US" sz="1240" dirty="0"/>
          </a:p>
        </p:txBody>
      </p:sp>
      <p:sp>
        <p:nvSpPr>
          <p:cNvPr id="30" name="Text 28"/>
          <p:cNvSpPr/>
          <p:nvPr/>
        </p:nvSpPr>
        <p:spPr>
          <a:xfrm>
            <a:off x="1548628" y="3730752"/>
            <a:ext cx="3750137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입력한 값으로 계산한다</a:t>
            </a:r>
            <a:endParaRPr lang="en-US" sz="1240" dirty="0"/>
          </a:p>
        </p:txBody>
      </p:sp>
      <p:sp>
        <p:nvSpPr>
          <p:cNvPr id="31" name="Text 29"/>
          <p:cNvSpPr/>
          <p:nvPr/>
        </p:nvSpPr>
        <p:spPr>
          <a:xfrm>
            <a:off x="5554797" y="3730752"/>
            <a:ext cx="1747053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2" name="Text 30"/>
          <p:cNvSpPr/>
          <p:nvPr/>
        </p:nvSpPr>
        <p:spPr>
          <a:xfrm>
            <a:off x="7557882" y="3730752"/>
            <a:ext cx="397270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3" name="Shape 31"/>
          <p:cNvSpPr/>
          <p:nvPr/>
        </p:nvSpPr>
        <p:spPr>
          <a:xfrm>
            <a:off x="530352" y="4389120"/>
            <a:ext cx="11128248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4389120"/>
            <a:ext cx="6342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4</a:t>
            </a:r>
            <a:endParaRPr lang="en-US" sz="1240" dirty="0"/>
          </a:p>
        </p:txBody>
      </p:sp>
      <p:sp>
        <p:nvSpPr>
          <p:cNvPr id="35" name="Text 33"/>
          <p:cNvSpPr/>
          <p:nvPr/>
        </p:nvSpPr>
        <p:spPr>
          <a:xfrm>
            <a:off x="1548628" y="4389120"/>
            <a:ext cx="3750137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← 내 서비스의 핵심 행동</a:t>
            </a:r>
            <a:endParaRPr lang="en-US" sz="1240" dirty="0"/>
          </a:p>
        </p:txBody>
      </p:sp>
      <p:sp>
        <p:nvSpPr>
          <p:cNvPr id="36" name="Text 34"/>
          <p:cNvSpPr/>
          <p:nvPr/>
        </p:nvSpPr>
        <p:spPr>
          <a:xfrm>
            <a:off x="5554797" y="4389120"/>
            <a:ext cx="1747053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7" name="Text 35"/>
          <p:cNvSpPr/>
          <p:nvPr/>
        </p:nvSpPr>
        <p:spPr>
          <a:xfrm>
            <a:off x="7557882" y="4389120"/>
            <a:ext cx="397270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8" name="Shape 36"/>
          <p:cNvSpPr/>
          <p:nvPr/>
        </p:nvSpPr>
        <p:spPr>
          <a:xfrm>
            <a:off x="530352" y="50749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31520" y="50749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3번을 특히 보라 — 계산도 POST다. 보내서 처리하는 일이기 때문이다.</a:t>
            </a:r>
            <a:endParaRPr lang="en-US" sz="1450" dirty="0"/>
          </a:p>
        </p:txBody>
      </p:sp>
      <p:sp>
        <p:nvSpPr>
          <p:cNvPr id="40" name="Shape 38"/>
          <p:cNvSpPr/>
          <p:nvPr/>
        </p:nvSpPr>
        <p:spPr>
          <a:xfrm>
            <a:off x="530352" y="57607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31520" y="57607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네 번째 줄이 다음 시간 AI 요청문에 들어간다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JSON은 이름과 값으로 담는다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10-1 · 8쪽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057400"/>
            <a:ext cx="5349240" cy="1371600"/>
          </a:xfrm>
          <a:prstGeom prst="roundRect">
            <a:avLst>
              <a:gd name="adj" fmla="val 3333"/>
            </a:avLst>
          </a:prstGeom>
          <a:solidFill>
            <a:srgbClr val="24272C"/>
          </a:solidFill>
          <a:ln/>
        </p:spPr>
      </p:sp>
      <p:sp>
        <p:nvSpPr>
          <p:cNvPr id="11" name="Text 9"/>
          <p:cNvSpPr/>
          <p:nvPr/>
        </p:nvSpPr>
        <p:spPr>
          <a:xfrm>
            <a:off x="768096" y="2185416"/>
            <a:ext cx="48737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요청 JSON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768096" y="2459736"/>
            <a:ext cx="48737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5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{ "task": "과학 보고서 쓰기" }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309360" y="2057400"/>
            <a:ext cx="5349240" cy="1371600"/>
          </a:xfrm>
          <a:prstGeom prst="roundRect">
            <a:avLst>
              <a:gd name="adj" fmla="val 3333"/>
            </a:avLst>
          </a:prstGeom>
          <a:solidFill>
            <a:srgbClr val="24272C"/>
          </a:solidFill>
          <a:ln/>
        </p:spPr>
      </p:sp>
      <p:sp>
        <p:nvSpPr>
          <p:cNvPr id="14" name="Text 12"/>
          <p:cNvSpPr/>
          <p:nvPr/>
        </p:nvSpPr>
        <p:spPr>
          <a:xfrm>
            <a:off x="6547104" y="2185416"/>
            <a:ext cx="48737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응답 JSON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6547104" y="2459736"/>
            <a:ext cx="48737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80"/>
              </a:lnSpc>
              <a:buNone/>
            </a:pPr>
            <a:r>
              <a:rPr lang="en-US" sz="14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{ "ok": true,</a:t>
            </a:r>
            <a:endParaRPr lang="en-US" sz="1400" dirty="0"/>
          </a:p>
          <a:p>
            <a:pPr indent="0" marL="0">
              <a:lnSpc>
                <a:spcPts val="2380"/>
              </a:lnSpc>
              <a:buNone/>
            </a:pPr>
            <a:r>
              <a:rPr lang="en-US" sz="14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"message": "할 일을 추가했습니다." }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30352" y="3657600"/>
            <a:ext cx="2448215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7" name="Text 15"/>
          <p:cNvSpPr/>
          <p:nvPr/>
        </p:nvSpPr>
        <p:spPr>
          <a:xfrm>
            <a:off x="658368" y="3657600"/>
            <a:ext cx="219218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이름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978567" y="3657600"/>
            <a:ext cx="422873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9" name="Text 17"/>
          <p:cNvSpPr/>
          <p:nvPr/>
        </p:nvSpPr>
        <p:spPr>
          <a:xfrm>
            <a:off x="3106583" y="3657600"/>
            <a:ext cx="397270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값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7207301" y="3657600"/>
            <a:ext cx="4451299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21" name="Text 19"/>
          <p:cNvSpPr/>
          <p:nvPr/>
        </p:nvSpPr>
        <p:spPr>
          <a:xfrm>
            <a:off x="7335317" y="3657600"/>
            <a:ext cx="419526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의미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530352" y="4059936"/>
            <a:ext cx="11128248" cy="45720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4059936"/>
            <a:ext cx="21921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task</a:t>
            </a:r>
            <a:endParaRPr lang="en-US" sz="1240" dirty="0"/>
          </a:p>
        </p:txBody>
      </p:sp>
      <p:sp>
        <p:nvSpPr>
          <p:cNvPr id="24" name="Text 22"/>
          <p:cNvSpPr/>
          <p:nvPr/>
        </p:nvSpPr>
        <p:spPr>
          <a:xfrm>
            <a:off x="3106583" y="4059936"/>
            <a:ext cx="397270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과학 보고서 쓰기</a:t>
            </a:r>
            <a:endParaRPr lang="en-US" sz="1240" dirty="0"/>
          </a:p>
        </p:txBody>
      </p:sp>
      <p:sp>
        <p:nvSpPr>
          <p:cNvPr id="25" name="Text 23"/>
          <p:cNvSpPr/>
          <p:nvPr/>
        </p:nvSpPr>
        <p:spPr>
          <a:xfrm>
            <a:off x="7335317" y="4059936"/>
            <a:ext cx="419526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보낸 할 일</a:t>
            </a:r>
            <a:endParaRPr lang="en-US" sz="1240" dirty="0"/>
          </a:p>
        </p:txBody>
      </p:sp>
      <p:sp>
        <p:nvSpPr>
          <p:cNvPr id="26" name="Shape 24"/>
          <p:cNvSpPr/>
          <p:nvPr/>
        </p:nvSpPr>
        <p:spPr>
          <a:xfrm>
            <a:off x="530352" y="4517136"/>
            <a:ext cx="1112824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17136"/>
            <a:ext cx="21921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ok</a:t>
            </a:r>
            <a:endParaRPr lang="en-US" sz="1240" dirty="0"/>
          </a:p>
        </p:txBody>
      </p:sp>
      <p:sp>
        <p:nvSpPr>
          <p:cNvPr id="28" name="Text 26"/>
          <p:cNvSpPr/>
          <p:nvPr/>
        </p:nvSpPr>
        <p:spPr>
          <a:xfrm>
            <a:off x="3106583" y="4517136"/>
            <a:ext cx="397270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true</a:t>
            </a:r>
            <a:endParaRPr lang="en-US" sz="1240" dirty="0"/>
          </a:p>
        </p:txBody>
      </p:sp>
      <p:sp>
        <p:nvSpPr>
          <p:cNvPr id="29" name="Text 27"/>
          <p:cNvSpPr/>
          <p:nvPr/>
        </p:nvSpPr>
        <p:spPr>
          <a:xfrm>
            <a:off x="7335317" y="4517136"/>
            <a:ext cx="419526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처리 성공</a:t>
            </a:r>
            <a:endParaRPr lang="en-US" sz="1240" dirty="0"/>
          </a:p>
        </p:txBody>
      </p:sp>
      <p:sp>
        <p:nvSpPr>
          <p:cNvPr id="30" name="Shape 28"/>
          <p:cNvSpPr/>
          <p:nvPr/>
        </p:nvSpPr>
        <p:spPr>
          <a:xfrm>
            <a:off x="530352" y="4974336"/>
            <a:ext cx="11128248" cy="45720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974336"/>
            <a:ext cx="21921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message</a:t>
            </a:r>
            <a:endParaRPr lang="en-US" sz="1240" dirty="0"/>
          </a:p>
        </p:txBody>
      </p:sp>
      <p:sp>
        <p:nvSpPr>
          <p:cNvPr id="32" name="Text 30"/>
          <p:cNvSpPr/>
          <p:nvPr/>
        </p:nvSpPr>
        <p:spPr>
          <a:xfrm>
            <a:off x="3106583" y="4974336"/>
            <a:ext cx="397270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추가했습니다</a:t>
            </a:r>
            <a:endParaRPr lang="en-US" sz="1240" dirty="0"/>
          </a:p>
        </p:txBody>
      </p:sp>
      <p:sp>
        <p:nvSpPr>
          <p:cNvPr id="33" name="Text 31"/>
          <p:cNvSpPr/>
          <p:nvPr/>
        </p:nvSpPr>
        <p:spPr>
          <a:xfrm>
            <a:off x="7335317" y="4974336"/>
            <a:ext cx="419526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화면에 보여 줄 안내</a:t>
            </a:r>
            <a:endParaRPr lang="en-US" sz="1240" dirty="0"/>
          </a:p>
        </p:txBody>
      </p:sp>
      <p:sp>
        <p:nvSpPr>
          <p:cNvPr id="34" name="Shape 32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3-2의 이름표 묶음과 같은 모양이다. 괄호와 쉼표를 외우지 않는다.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적는다 ② 내 이름과 값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10-1 · 9쪽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9쪽 — 보내는 것과 받는 것의 이름을 적는다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246888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2212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보내는 것 · 이름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999232" y="2148840"/>
            <a:ext cx="301752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3127248" y="2148840"/>
            <a:ext cx="27614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값의 예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5486400" cy="64008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22128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3127248" y="2551176"/>
            <a:ext cx="27614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191256"/>
            <a:ext cx="548640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191256"/>
            <a:ext cx="22128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3127248" y="3191256"/>
            <a:ext cx="27614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6309360" y="2148840"/>
            <a:ext cx="2139696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22" name="Text 20"/>
          <p:cNvSpPr/>
          <p:nvPr/>
        </p:nvSpPr>
        <p:spPr>
          <a:xfrm>
            <a:off x="6437376" y="2148840"/>
            <a:ext cx="188366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받는 것 · 이름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8449056" y="2148840"/>
            <a:ext cx="320954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24" name="Text 22"/>
          <p:cNvSpPr/>
          <p:nvPr/>
        </p:nvSpPr>
        <p:spPr>
          <a:xfrm>
            <a:off x="8577072" y="2148840"/>
            <a:ext cx="29535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값의 예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309360" y="2551176"/>
            <a:ext cx="5349240" cy="64008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37376" y="2551176"/>
            <a:ext cx="1883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ok</a:t>
            </a: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8577072" y="2551176"/>
            <a:ext cx="2953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true 또는 false</a:t>
            </a:r>
            <a:endParaRPr lang="en-US" sz="1240" dirty="0"/>
          </a:p>
        </p:txBody>
      </p:sp>
      <p:sp>
        <p:nvSpPr>
          <p:cNvPr id="28" name="Shape 26"/>
          <p:cNvSpPr/>
          <p:nvPr/>
        </p:nvSpPr>
        <p:spPr>
          <a:xfrm>
            <a:off x="6309360" y="3191256"/>
            <a:ext cx="534924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437376" y="3191256"/>
            <a:ext cx="1883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message</a:t>
            </a:r>
            <a:endParaRPr lang="en-US" sz="1240" dirty="0"/>
          </a:p>
        </p:txBody>
      </p:sp>
      <p:sp>
        <p:nvSpPr>
          <p:cNvPr id="30" name="Text 28"/>
          <p:cNvSpPr/>
          <p:nvPr/>
        </p:nvSpPr>
        <p:spPr>
          <a:xfrm>
            <a:off x="8577072" y="3191256"/>
            <a:ext cx="2953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안내 한 줄</a:t>
            </a:r>
            <a:endParaRPr lang="en-US" sz="1240" dirty="0"/>
          </a:p>
        </p:txBody>
      </p:sp>
      <p:sp>
        <p:nvSpPr>
          <p:cNvPr id="31" name="Shape 29"/>
          <p:cNvSpPr/>
          <p:nvPr/>
        </p:nvSpPr>
        <p:spPr>
          <a:xfrm>
            <a:off x="6309360" y="3831336"/>
            <a:ext cx="5349240" cy="64008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437376" y="3831336"/>
            <a:ext cx="1883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3" name="Text 31"/>
          <p:cNvSpPr/>
          <p:nvPr/>
        </p:nvSpPr>
        <p:spPr>
          <a:xfrm>
            <a:off x="8577072" y="3831336"/>
            <a:ext cx="2953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4" name="Shape 32"/>
          <p:cNvSpPr/>
          <p:nvPr/>
        </p:nvSpPr>
        <p:spPr>
          <a:xfrm>
            <a:off x="530352" y="49377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31520" y="49377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ok 와 message 는 거의 모든 서비스가 쓴다. 그대로 두고 내 것만 더한다.</a:t>
            </a:r>
            <a:endParaRPr lang="en-US" sz="1500" dirty="0"/>
          </a:p>
        </p:txBody>
      </p:sp>
      <p:sp>
        <p:nvSpPr>
          <p:cNvPr id="36" name="Shape 34"/>
          <p:cNvSpPr/>
          <p:nvPr/>
        </p:nvSpPr>
        <p:spPr>
          <a:xfrm>
            <a:off x="530352" y="57607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31520" y="57607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괄호는 안 그려도 된다. 이름과 값만 적는다.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실패해도 다음 행동을 알려 준다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10-1 · 10쪽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011680"/>
            <a:ext cx="222565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011680"/>
            <a:ext cx="196961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결과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756002" y="2011680"/>
            <a:ext cx="422873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3" name="Text 11"/>
          <p:cNvSpPr/>
          <p:nvPr/>
        </p:nvSpPr>
        <p:spPr>
          <a:xfrm>
            <a:off x="2884018" y="2011680"/>
            <a:ext cx="397270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응답에 담는 것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984736" y="2011680"/>
            <a:ext cx="467386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5" name="Text 13"/>
          <p:cNvSpPr/>
          <p:nvPr/>
        </p:nvSpPr>
        <p:spPr>
          <a:xfrm>
            <a:off x="7112752" y="2011680"/>
            <a:ext cx="44178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화면이 하는 일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30352" y="2414016"/>
            <a:ext cx="11128248" cy="530352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414016"/>
            <a:ext cx="196961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성공</a:t>
            </a:r>
            <a:endParaRPr lang="en-US" sz="1240" dirty="0"/>
          </a:p>
        </p:txBody>
      </p:sp>
      <p:sp>
        <p:nvSpPr>
          <p:cNvPr id="18" name="Text 16"/>
          <p:cNvSpPr/>
          <p:nvPr/>
        </p:nvSpPr>
        <p:spPr>
          <a:xfrm>
            <a:off x="2884018" y="2414016"/>
            <a:ext cx="397270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성공 여부와 결과</a:t>
            </a:r>
            <a:endParaRPr lang="en-US" sz="1240" dirty="0"/>
          </a:p>
        </p:txBody>
      </p:sp>
      <p:sp>
        <p:nvSpPr>
          <p:cNvPr id="19" name="Text 17"/>
          <p:cNvSpPr/>
          <p:nvPr/>
        </p:nvSpPr>
        <p:spPr>
          <a:xfrm>
            <a:off x="7112752" y="2414016"/>
            <a:ext cx="44178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원한 결과를 보여 준다</a:t>
            </a:r>
            <a:endParaRPr lang="en-US" sz="1240" dirty="0"/>
          </a:p>
        </p:txBody>
      </p:sp>
      <p:sp>
        <p:nvSpPr>
          <p:cNvPr id="20" name="Shape 18"/>
          <p:cNvSpPr/>
          <p:nvPr/>
        </p:nvSpPr>
        <p:spPr>
          <a:xfrm>
            <a:off x="530352" y="2944368"/>
            <a:ext cx="11128248" cy="530352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944368"/>
            <a:ext cx="196961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입력 문제</a:t>
            </a:r>
            <a:endParaRPr lang="en-US" sz="1240" dirty="0"/>
          </a:p>
        </p:txBody>
      </p:sp>
      <p:sp>
        <p:nvSpPr>
          <p:cNvPr id="22" name="Text 20"/>
          <p:cNvSpPr/>
          <p:nvPr/>
        </p:nvSpPr>
        <p:spPr>
          <a:xfrm>
            <a:off x="2884018" y="2944368"/>
            <a:ext cx="397270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무엇을 고쳐야 하는지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7112752" y="2944368"/>
            <a:ext cx="44178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고치고 다시 하는 법을 보여 준다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474720"/>
            <a:ext cx="11128248" cy="530352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474720"/>
            <a:ext cx="196961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서비스 문제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2884018" y="3474720"/>
            <a:ext cx="397270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처리하지 못했다는 것</a:t>
            </a: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7112752" y="3474720"/>
            <a:ext cx="44178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 탓으로 돌리지 않고 다시 시도 안내</a:t>
            </a:r>
            <a:endParaRPr lang="en-US" sz="1240" dirty="0"/>
          </a:p>
        </p:txBody>
      </p:sp>
      <p:sp>
        <p:nvSpPr>
          <p:cNvPr id="28" name="Shape 26"/>
          <p:cNvSpPr/>
          <p:nvPr/>
        </p:nvSpPr>
        <p:spPr>
          <a:xfrm>
            <a:off x="530352" y="4114800"/>
            <a:ext cx="5349240" cy="1371600"/>
          </a:xfrm>
          <a:prstGeom prst="roundRect">
            <a:avLst>
              <a:gd name="adj" fmla="val 3667"/>
            </a:avLst>
          </a:prstGeom>
          <a:solidFill>
            <a:srgbClr val="FFF1E8"/>
          </a:solidFill>
          <a:ln w="12700">
            <a:solidFill>
              <a:srgbClr val="C24A0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13232" y="4279392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C24A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이렇게 쓰면</a:t>
            </a:r>
            <a:endParaRPr lang="en-US" sz="1650" dirty="0"/>
          </a:p>
        </p:txBody>
      </p:sp>
      <p:sp>
        <p:nvSpPr>
          <p:cNvPr id="30" name="Text 28"/>
          <p:cNvSpPr/>
          <p:nvPr/>
        </p:nvSpPr>
        <p:spPr>
          <a:xfrm>
            <a:off x="713232" y="4773168"/>
            <a:ext cx="4983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「오류」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6309360" y="4114800"/>
            <a:ext cx="5349240" cy="1371600"/>
          </a:xfrm>
          <a:prstGeom prst="roundRect">
            <a:avLst>
              <a:gd name="adj" fmla="val 3667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492240" y="4279392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이렇게 쓴다</a:t>
            </a:r>
            <a:endParaRPr lang="en-US" sz="1650" dirty="0"/>
          </a:p>
        </p:txBody>
      </p:sp>
      <p:sp>
        <p:nvSpPr>
          <p:cNvPr id="33" name="Text 31"/>
          <p:cNvSpPr/>
          <p:nvPr/>
        </p:nvSpPr>
        <p:spPr>
          <a:xfrm>
            <a:off x="6492240" y="4773168"/>
            <a:ext cx="4983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「할 일을 한 글자 이상 입력한 뒤 다시 추가해 보세요」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530352" y="57150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31520" y="57150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상태 코드를 외우지 않는다. 사용자가 다음 행동을 아는지만 본다.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워크시트 ② 실패 안내 고쳐 쓰기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10-1 · 11쪽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011680"/>
            <a:ext cx="89026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011680"/>
            <a:ext cx="6342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#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1420612" y="2011680"/>
            <a:ext cx="3561039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3" name="Text 11"/>
          <p:cNvSpPr/>
          <p:nvPr/>
        </p:nvSpPr>
        <p:spPr>
          <a:xfrm>
            <a:off x="1548628" y="2011680"/>
            <a:ext cx="330500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서비스가 보낸 안내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981651" y="2011680"/>
            <a:ext cx="2448215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5" name="Text 13"/>
          <p:cNvSpPr/>
          <p:nvPr/>
        </p:nvSpPr>
        <p:spPr>
          <a:xfrm>
            <a:off x="5109667" y="2011680"/>
            <a:ext cx="219218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 행동을 알 수 있나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429866" y="2011680"/>
            <a:ext cx="422873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7" name="Text 15"/>
          <p:cNvSpPr/>
          <p:nvPr/>
        </p:nvSpPr>
        <p:spPr>
          <a:xfrm>
            <a:off x="7557882" y="2011680"/>
            <a:ext cx="397270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고쳐 쓴 안내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30352" y="2414016"/>
            <a:ext cx="11128248" cy="713232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414016"/>
            <a:ext cx="63422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1548628" y="2414016"/>
            <a:ext cx="3305007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오류</a:t>
            </a:r>
            <a:endParaRPr lang="en-US" sz="1240" dirty="0"/>
          </a:p>
        </p:txBody>
      </p:sp>
      <p:sp>
        <p:nvSpPr>
          <p:cNvPr id="21" name="Text 19"/>
          <p:cNvSpPr/>
          <p:nvPr/>
        </p:nvSpPr>
        <p:spPr>
          <a:xfrm>
            <a:off x="5109667" y="2414016"/>
            <a:ext cx="2192183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2" name="Text 20"/>
          <p:cNvSpPr/>
          <p:nvPr/>
        </p:nvSpPr>
        <p:spPr>
          <a:xfrm>
            <a:off x="7557882" y="2414016"/>
            <a:ext cx="397270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3" name="Shape 21"/>
          <p:cNvSpPr/>
          <p:nvPr/>
        </p:nvSpPr>
        <p:spPr>
          <a:xfrm>
            <a:off x="530352" y="3127248"/>
            <a:ext cx="11128248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127248"/>
            <a:ext cx="63422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</a:t>
            </a:r>
            <a:endParaRPr lang="en-US" sz="1240" dirty="0"/>
          </a:p>
        </p:txBody>
      </p:sp>
      <p:sp>
        <p:nvSpPr>
          <p:cNvPr id="25" name="Text 23"/>
          <p:cNvSpPr/>
          <p:nvPr/>
        </p:nvSpPr>
        <p:spPr>
          <a:xfrm>
            <a:off x="1548628" y="3127248"/>
            <a:ext cx="3305007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입력값이 올바르지 않습니다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5109667" y="3127248"/>
            <a:ext cx="2192183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7557882" y="3127248"/>
            <a:ext cx="397270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8" name="Shape 26"/>
          <p:cNvSpPr/>
          <p:nvPr/>
        </p:nvSpPr>
        <p:spPr>
          <a:xfrm>
            <a:off x="530352" y="3840480"/>
            <a:ext cx="11128248" cy="713232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840480"/>
            <a:ext cx="63422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</a:t>
            </a:r>
            <a:endParaRPr lang="en-US" sz="1240" dirty="0"/>
          </a:p>
        </p:txBody>
      </p:sp>
      <p:sp>
        <p:nvSpPr>
          <p:cNvPr id="30" name="Text 28"/>
          <p:cNvSpPr/>
          <p:nvPr/>
        </p:nvSpPr>
        <p:spPr>
          <a:xfrm>
            <a:off x="1548628" y="3840480"/>
            <a:ext cx="3305007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← 내 서비스가 보낼 실패 안내</a:t>
            </a:r>
            <a:endParaRPr lang="en-US" sz="1240" dirty="0"/>
          </a:p>
        </p:txBody>
      </p:sp>
      <p:sp>
        <p:nvSpPr>
          <p:cNvPr id="31" name="Text 29"/>
          <p:cNvSpPr/>
          <p:nvPr/>
        </p:nvSpPr>
        <p:spPr>
          <a:xfrm>
            <a:off x="5109667" y="3840480"/>
            <a:ext cx="2192183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2" name="Text 30"/>
          <p:cNvSpPr/>
          <p:nvPr/>
        </p:nvSpPr>
        <p:spPr>
          <a:xfrm>
            <a:off x="7557882" y="3840480"/>
            <a:ext cx="397270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3" name="Shape 31"/>
          <p:cNvSpPr/>
          <p:nvPr/>
        </p:nvSpPr>
        <p:spPr>
          <a:xfrm>
            <a:off x="530352" y="50292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31520" y="50292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고쳐 쓴 안내에 사용자가 할 행동이 들어 있어야 한다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530352" y="57607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31520" y="57607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3번이 오늘 세 번째로 적는 내 것이다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하나의 프로젝트 안에서 연결한다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10-1 · 12쪽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103120"/>
            <a:ext cx="3520440" cy="1554480"/>
          </a:xfrm>
          <a:prstGeom prst="roundRect">
            <a:avLst>
              <a:gd name="adj" fmla="val 3235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267712"/>
            <a:ext cx="3154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713232" y="2761488"/>
            <a:ext cx="3154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입력 · 버튼 · 결과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005072" y="2697480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4306824" y="2103120"/>
            <a:ext cx="3520440" cy="1554480"/>
          </a:xfrm>
          <a:prstGeom prst="roundRect">
            <a:avLst>
              <a:gd name="adj" fmla="val 3235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489704" y="2267712"/>
            <a:ext cx="3154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내부 API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4489704" y="2761488"/>
            <a:ext cx="3154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요청 처리와 응답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81544" y="2697480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8083296" y="2103120"/>
            <a:ext cx="3520440" cy="1554480"/>
          </a:xfrm>
          <a:prstGeom prst="roundRect">
            <a:avLst>
              <a:gd name="adj" fmla="val 3235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66176" y="2267712"/>
            <a:ext cx="3154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11회의 SQLite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8266176" y="2761488"/>
            <a:ext cx="3154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아직 연결하지 않음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30352" y="3977640"/>
            <a:ext cx="11128248" cy="1508760"/>
          </a:xfrm>
          <a:prstGeom prst="roundRect">
            <a:avLst>
              <a:gd name="adj" fmla="val 3333"/>
            </a:avLst>
          </a:prstGeom>
          <a:solidFill>
            <a:srgbClr val="FFF1E8"/>
          </a:solidFill>
          <a:ln w="12700">
            <a:solidFill>
              <a:srgbClr val="C24A0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3232" y="4142232"/>
            <a:ext cx="107624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C24A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 수업에서 하지 않는 것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713232" y="4636008"/>
            <a:ext cx="10762488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프론트엔드와 백엔드를 따로 나누기 · 포트 · CORS · 인증 헤더 · Postman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외부 API와 개인 API 키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30352" y="566928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566928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API는 외부 서비스만 뜻하지 않는다. 오늘은 내 서비스 안에서 연결한다.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내 API 약속표로 합친다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10-1 · 13쪽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오늘 적은 네 조각을 한 표로 모은다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467386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44178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적을 것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204216" y="2148840"/>
            <a:ext cx="645438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5332232" y="2148840"/>
            <a:ext cx="619835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어디서 가져오나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11128248" cy="42976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441783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사용자의 핵심 행동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5332232" y="2551176"/>
            <a:ext cx="61983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적기 ① 의 ① 칸</a:t>
            </a: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2980944"/>
            <a:ext cx="11128248" cy="42976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80944"/>
            <a:ext cx="441783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보낼 데이터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5332232" y="2980944"/>
            <a:ext cx="61983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적기 ② 왼쪽 표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410712"/>
            <a:ext cx="11128248" cy="42976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3410712"/>
            <a:ext cx="441783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성공하면 받을 데이터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5332232" y="3410712"/>
            <a:ext cx="61983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적기 ② 오른쪽 표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840480"/>
            <a:ext cx="11128248" cy="42976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840480"/>
            <a:ext cx="441783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실패하면 받을 안내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5332232" y="3840480"/>
            <a:ext cx="61983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워크시트 ② 3번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530352" y="4270248"/>
            <a:ext cx="11128248" cy="42976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70248"/>
            <a:ext cx="441783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응답 뒤 화면에 보여 줄 것</a:t>
            </a:r>
            <a:endParaRPr lang="en-US" sz="1240" dirty="0"/>
          </a:p>
        </p:txBody>
      </p:sp>
      <p:sp>
        <p:nvSpPr>
          <p:cNvPr id="29" name="Text 27"/>
          <p:cNvSpPr/>
          <p:nvPr/>
        </p:nvSpPr>
        <p:spPr>
          <a:xfrm>
            <a:off x="5332232" y="4270248"/>
            <a:ext cx="61983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적기 ① 의 ④ 칸</a:t>
            </a:r>
            <a:endParaRPr lang="en-US" sz="1240" dirty="0"/>
          </a:p>
        </p:txBody>
      </p:sp>
      <p:sp>
        <p:nvSpPr>
          <p:cNvPr id="30" name="Shape 28"/>
          <p:cNvSpPr/>
          <p:nvPr/>
        </p:nvSpPr>
        <p:spPr>
          <a:xfrm>
            <a:off x="530352" y="4700016"/>
            <a:ext cx="11128248" cy="42976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700016"/>
            <a:ext cx="441783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요청 주소와 방법</a:t>
            </a:r>
            <a:endParaRPr lang="en-US" sz="1240" dirty="0"/>
          </a:p>
        </p:txBody>
      </p:sp>
      <p:sp>
        <p:nvSpPr>
          <p:cNvPr id="32" name="Text 30"/>
          <p:cNvSpPr/>
          <p:nvPr/>
        </p:nvSpPr>
        <p:spPr>
          <a:xfrm>
            <a:off x="5332232" y="4700016"/>
            <a:ext cx="61983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 시간에 AI 제안을 받고 적는다</a:t>
            </a:r>
            <a:endParaRPr lang="en-US" sz="1240" dirty="0"/>
          </a:p>
        </p:txBody>
      </p:sp>
      <p:sp>
        <p:nvSpPr>
          <p:cNvPr id="33" name="Shape 31"/>
          <p:cNvSpPr/>
          <p:nvPr/>
        </p:nvSpPr>
        <p:spPr>
          <a:xfrm>
            <a:off x="530352" y="51663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31520" y="51663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주소와 방법 칸만 비워 둔다. 나머지는 오늘 적은 것을 옮기면 된다.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530352" y="57607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31520" y="57607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세부 기술 설계는 평가 범위가 아니다. 뜻을 설명할 수 있으면 된다.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 남길 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작동해도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아직 기억하지는 못한다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30352" y="370332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API는 화면과 기능 사이의 약속된 창구다.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다시 열면 사라지는 것 — 그것이 11회의 출발점이다.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10-1 · 14–17쪽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2026-09-14T14:34:38Z</dcterms:created>
  <dcterms:modified xsi:type="dcterms:W3CDTF">2026-09-14T14:34:38Z</dcterms:modified>
</cp:coreProperties>
</file>