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지난 시간에 페이지를 새로 열었더니 뭐가 사라졌죠.
오늘 그걸 남게 만듭니다. 정확히는, 남게 만들 **준비**를 합니다. 실제 연결은 다음 시간에 해요.
오늘 여러분이 할 일은 두 가지입니다. **무엇을 남길지 정하는 것**, 그리고 **AI 가 만든 표를 사용자 눈으로 판정하는 것.**
코드는 안 읽습니다.
[진행 메모]
10-2에서 적은 「새로 열었을 때 사라지는 것」 표를 펴게 한다.
PRD 5번(데이터)을 못 채운 학생이 있다. 오늘 5쪽에서 채운다.
[시간 계획 — 학생 화면에는 표시하지 않는다]
0–2 표지 / 2–6 새로 열었더니 사라졌다 / 6–10 다시 왔을 때 / 10–13 흐름에서 찾기
13–17 적기① / 17–21 SQLite 란 / 21–25 역할 분담 / 25–31 워크시트①
31–38 뷰어 설치 / 38–41 확인 범위와 가장 작게 / 41–43 정리 / 43–45 다음 시간 예고
※ 뷰어 설치가 오늘의 유일한 설치다. 밀리면 여기부터 시간을 준다.
※ SQL 문장은 한 줄도 쓰지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[2–6분] 새로 열었더니 사라졌다
지난 시간 마지막에 뭘 했죠. 핵심 행동을 하고 페이지를 새로 열었습니다.
뭐가 사라졌습니까?
(답을 듣는다)
API 는 잘 작동했어요. 그런데 기록이 안 남았습니다. **지금 화면에 보인다고 나중에도 남는 게 아닙니다.**
이번 프로젝트에서는 모든 서비스가 **기록을 하나 이상** 남깁니다. 하나면 충분해요.
계산기 같은 서비스도 마찬가지입니다. 최근 계산 기록을 남기면 됩니다.
[예상 질문]
Q. 제 서비스는 남길 게 없는데요?
A. 7-2 4절 표를 다시 보게 한다. 계산·변환이면 최근 입력과 결과, 추천이면 조건과 결과. 대부분 있다.
[진행 메모]
10-2에서 「사라지는 것」을 적어 둔 학생은 그걸 읽게 한다. 오늘의 출발점이다.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[6–13분] 사용자가 다시 왔을 때
세 가지 경우가 있습니다. 여러분 서비스는 이 중 하나에 들어갑니다.
핵심 행동을 완료했으면 그 결과를 다시 보고 싶겠죠. 상태를 바꿨으면 그게 유지되기를 바라고요. 계산을 했으면 이전 입력과 결과를 보고 싶습니다.
중요한 건 오른쪽 두 칸입니다. **무엇을 기억하고, 언제 다시 보여 주는가.**
이거 사실 이미 적었습니다. PRD 5번에요. 「반드시 기억해야 할 기록」, 「그 기록이 생기는 사용자 행동」, 「다시 확인하는 순간」.
오늘은 그걸 실제 프로젝트에 붙일 준비를 하는 겁니다.
한 가지만 지키세요. **이미 등장한 것만 고릅니다.** 「나중에 쓸지도 모른다」고 항목을 늘리지 않아요.
[진행 메모]
7-1의 데이터 최소 수집 원칙과 이어 준다. **저장하지 않은 정보는 새어 나갈 수도 없다.**
바로 다음 장에서 학생이 이 표를 자기 것으로 채운다. 여기서 예를 길게 들지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[13–17분] 지금 적는다 ① 내가 남길 기록
교과서 6쪽입니다. 4분 드립니다.
PRD 파일을 여세요. 5번 데이터 항목이요. **거기 적힌 걸 그대로 옮기면 됩니다.**
새로 정하지 마세요. 7-2에서 이미 정한 거예요.
(돌아다니며 확인한다)
PRD 5번이 비어 있는 사람 있죠. 지금 채우세요. **오늘 이게 없으면 다음 시간에 저장할 게 없습니다.**
[예상 질문]
Q. PRD 에 적은 거랑 지금 서비스가 달라졌는데요?
A. 지금 서비스 기준으로 적고, PRD 도 같이 고친다. 두 문서가 어긋나 있으면 다음 시간에 AI 가 헷갈린다.
[진행 메모]
**PRD 5번이 빈 학생을 반드시 잡는다.** 7-2 결석했거나 못 채운 학생이다. 그 자리에서 세 줄만 채우게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[17–21분] SQLite는 하나의 파일이다
휴대전화 메모 앱은 가입 안 해도 적은 게 남아 있죠. 앱 안 어딘가의 파일에 저장돼 있어서 그렇습니다.
SQLite 가 그겁니다. **별도 계정을 만들지 않고 파일 하나에 저장하는 방식.**
7-1에서 배운 표·행·열·기본키·외래키가 그대로입니다. 원리는 똑같아요. 다른 건 **어디 있느냐**입니다. 외부 서비스가 아니라 프로젝트 폴더 안의 파일이에요.
위치는 data 폴더의 app.db 입니다.
한 가지 주의. **기본 편집기로 열면 깨져 보입니다.** 이상한 기호가 나오면 정상이에요. 텍스트 파일이 아니거든요. 다음에 설치할 전용 뷰어로 열어야 표가 보입니다.
[예상 질문]
Q. 그럼 진짜 데이터베이스가 아닌가요?
A. 진짜 관계형 데이터베이스다. 서버가 없을 뿐이다. 실제 앱에서도 아주 많이 쓴다.
[진행 메모]
**.db 파일을 그냥 클릭해 여는 학생이 반드시 나온다.** 미리 말해 두면 당황하지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[21–25분] AI가 제안하고 나는 뜻을 확인한다
역할을 갈라 둡니다.
PRD 까지는 여러분이 정했습니다. 후보 테이블의 **이름과 역할**까지요.
개발 단계에서는 AI 가 제안합니다. 필요한 열, 자료형, 기본키, 외래키.
여러분이 할 일은 **뜻을 확인하는 것**입니다. 직접 고치는 게 아니에요.
말하는 법이 중요합니다. 「이 열은 왜 있나요?」라고 물으면 AI 가 기술 설명을 늘어놓습니다.
대신 이렇게 말하세요. **「사용자는 이 정보를 본 적이 없는데요.」** 그러면 AI 가 알아서 뺍니다.
[예상 질문]
Q. 저는 자료형이 뭔지 몰라서 판단을 못 하겠어요.
A. 몰라도 된다. 판단하는 건 자료형이 아니라 「사용자가 이걸 본 적 있나」다. 그건 여러분이 제일 잘 안다.
[진행 메모]
바로 다음이 그 판정 워크시트다. **말하는 법 한 줄만** 남기고 넘어간다.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[25–31분] 워크시트 ① 사용자 눈으로 판정하기
교과서 10쪽입니다. 네 줄. 5분 드립니다.
AI 가 표를 만들면 이런 열들이 들어옵니다. 판정해 보세요.
1번 사용자 실명. 어떻습니까?
(답을 듣는다) 안 되죠. **개인정보**입니다. 그리고 우리 서비스에서 사용자가 이름을 낸 적이 없어요.
2번 기록을 만든 시각. 이건 괜찮습니다. 왜 괜찮은지 한 줄 적어 보세요.
3번 정확한 위치. 안 됩니다. 역시 개인정보예요.
4번은 내 표에 실제로 있어야 하는 열 하나를 적으세요.
[예상 질문]
Q. 시각은 사용자가 본 적 없지 않나요?
A. 좋은 지적이다. 「최근 기록」을 보여 주려면 순서가 필요하고, 그 순서가 시각에서 나온다. 사용자가 직접 보진 않아도 화면을 만드는 데 쓰인다.
[진행 메모]
**이 활동이 이 차시의 학습 목표다.** 5분은 지킨다.
「안 됨」이라고만 적고 넘어가는 학생이 많다. **뭐라고 말할지**를 적게 한다. 다음 시간에 실제로 그 말을 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[31–38분] SQLite Viewer를 설치한다
교과서 11쪽입니다. 6분 드립니다.
VS Code 왼쪽의 Extensions 를 열고 SQLite Viewer 를 검색하세요.
**이름이 비슷한 게 여러 개 나옵니다.** 확장 ID 가 qwtel.sqlite-viewer 인 걸 고르세요. 2-2에서 Python 확장 설치할 때 게시자를 확인했던 것과 같습니다.
설치하고 나면 프로젝트의 .db 파일을 클릭해 보세요.
성공하면 깨진 기호가 아니라 **표와 행이 보입니다.**
(돌아다니며 확인한다)
[예상 질문]
Q. .db 파일이 없는데요?
A. 아직 저장을 안 붙였으니 없을 수 있다. 다음 시간에 생긴다. 지금은 설치까지만 하면 된다.
[진행 메모]
**오늘의 유일한 설치다.** 밀렸으면 여기부터 시간을 준다. 다음 시간에 이게 없으면 확인을 못 한다.
설치가 막히는 학생은 「09 교사용 설치·오류 대응 카드」를 본다. 학교 PC 확장 설치가 막히는 경우가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[38–41분] 어디까지 보면 되나
범위를 정해 둡니다.
왼쪽 셋만 봅니다. 테이블 이름이 계획과 맞는가, 행이 실제로 생겼는가, 값이 내가 입력한 것과 같은가.
오른쪽은 안 합니다. SQL 문장, 인덱스, 성능. 테이블을 여러 개로 늘리는 것도요.
**한 테이블에 의미 있는 기록 하나부터** 시작하세요. 그게 되면 오늘 목표는 다 한 겁니다.
파일 업로드가 필요한 서비스는 교과서 15쪽에 따로 적혀 있습니다. 해당하는 사람만 보세요.
[진행 메모]
2분 안에 끝낸다. 「안 해도 된다」 쪽을 분명히 말해 학생이 겁먹지 않게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[41–45분] 마무리
오늘 세 가지를 남깁니다.
첫째, **무엇을 남길지는 내가 정합니다.** PRD 5번에 이미 적혀 있어요.
둘째, 열과 자료형은 AI 가 제안합니다. 여러분은 **뜻을 확인**합니다.
셋째, 판정 기준은 하나입니다. **사용자가 이 정보를 본 적이 있는가.**
SQLite 는 프로젝트 폴더 안의 파일 하나입니다. 7-1에서 배운 표 원리가 그대로예요.
다음 시간에 실제로 저장을 붙이고, 오늘 설치한 뷰어로 확인합니다.
**뷰어 설치를 못 끝낸 사람은 다음 시간 전에 해 오세요.**
[진행 메모]
16쪽 뒤에 확인 문제와 정리가 있다. 읽어 오게 한다.
**뷰어 설치 여부를 이름으로 확인해 둔다.** 다음 시간에 이게 없으면 그 학생은 DB 확인을 못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11회 · 첫째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서비스가 데이터를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기억하는 과정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지난 시간에 사라진 것을 남게 만듭니다.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코드는 안 읽습니다. 사용자가 본 적 없는 정보를 찾아냅니다.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 열었더니 사라졌다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2–3쪽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pic>
        <p:nvPicPr>
          <p:cNvPr id="10" name="Image 0" descr="/home/claude/w5/교과서_배포/assets/img/11-1-01-vanish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2011680"/>
            <a:ext cx="5852160" cy="32918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461504" y="2011680"/>
            <a:ext cx="4389120" cy="1572768"/>
          </a:xfrm>
          <a:prstGeom prst="roundRect">
            <a:avLst>
              <a:gd name="adj" fmla="val 2907"/>
            </a:avLst>
          </a:prstGeom>
          <a:solidFill>
            <a:srgbClr val="24272C"/>
          </a:solidFill>
          <a:ln/>
        </p:spPr>
      </p:sp>
      <p:sp>
        <p:nvSpPr>
          <p:cNvPr id="12" name="Text 9"/>
          <p:cNvSpPr/>
          <p:nvPr/>
        </p:nvSpPr>
        <p:spPr>
          <a:xfrm>
            <a:off x="7699248" y="2194560"/>
            <a:ext cx="3913632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화면을 새로 연다  →  ?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껐다 다시 연다  →  ?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461504" y="3730752"/>
            <a:ext cx="4389120" cy="1572768"/>
          </a:xfrm>
          <a:prstGeom prst="roundRect">
            <a:avLst>
              <a:gd name="adj" fmla="val 319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644384" y="3895344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이번 프로젝트의 조건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7644384" y="4389120"/>
            <a:ext cx="4023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기능과 관련된 기록을 하나 이상 남긴다. 하나면 충분하다.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530352" y="54864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31520" y="54864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화면에 보인다고 나중에도 남는 것은 아니다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다시 왔을 때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05740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흐름의 순간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868826" y="205740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3996842" y="205740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기대하는 것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207301" y="2057400"/>
            <a:ext cx="222565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7335317" y="2057400"/>
            <a:ext cx="19696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기억할 정보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432950" y="2057400"/>
            <a:ext cx="222565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9560966" y="2057400"/>
            <a:ext cx="19696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볼 때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30352" y="2459736"/>
            <a:ext cx="11128248" cy="56692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459736"/>
            <a:ext cx="308244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행동을 완료함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3996842" y="2459736"/>
            <a:ext cx="308244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이전 결과를 다시 보고 싶다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7335317" y="2459736"/>
            <a:ext cx="1969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 또는 기록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9560966" y="2459736"/>
            <a:ext cx="1969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방문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3026664"/>
            <a:ext cx="11128248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026664"/>
            <a:ext cx="308244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항목의 상태를 바꿈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3996842" y="3026664"/>
            <a:ext cx="308244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바뀐 상태가 유지되기를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7335317" y="3026664"/>
            <a:ext cx="1969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항목과 상태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9560966" y="3026664"/>
            <a:ext cx="1969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새로고침</a:t>
            </a: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593592"/>
            <a:ext cx="11128248" cy="56692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593592"/>
            <a:ext cx="308244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계산·변환을 실행함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3996842" y="3593592"/>
            <a:ext cx="308244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이전 입력과 결과를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7335317" y="3593592"/>
            <a:ext cx="1969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입력값과 결과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9560966" y="3593592"/>
            <a:ext cx="19696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최근 기록</a:t>
            </a: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45720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45720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PRD 5번에 이미 적어 두었다. 오늘은 그걸 실제로 붙일 준비다.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이미 등장한 것만 고른다 — 「나중에 쓸지도 모른다」로 늘리지 않는다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적는다 ① 내가 남길 기록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5-6쪽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PRD 5번을 열어 그대로 옮긴다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467386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441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적을 것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204216" y="2148840"/>
            <a:ext cx="645438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5332232" y="2148840"/>
            <a:ext cx="619835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서비스에서는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11128248" cy="786384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44178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흐름의 어느 순간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5332232" y="2551176"/>
            <a:ext cx="61983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337560"/>
            <a:ext cx="11128248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337560"/>
            <a:ext cx="44178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그때 기억할 정보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5332232" y="3337560"/>
            <a:ext cx="61983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4123944"/>
            <a:ext cx="11128248" cy="786384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4123944"/>
            <a:ext cx="44178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보여 줄 순간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5332232" y="4123944"/>
            <a:ext cx="61983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51206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1206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 정하지 않는다. PRD 5번에 이미 있다.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PRD 5번이 비어 있으면 지금 채운다. 오늘 이게 없으면 다음 시간이 막힌다.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SQLite는 하나의 파일이다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7–8쪽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pic>
        <p:nvPicPr>
          <p:cNvPr id="10" name="Image 0" descr="/home/claude/w5/교과서_배포/assets/img/11-1-02-one-f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3592" y="2011680"/>
            <a:ext cx="4714240" cy="265176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309360" y="2011680"/>
            <a:ext cx="5349240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92240" y="217627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7-1에서 배운 것과 같다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492240" y="2670048"/>
            <a:ext cx="4983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 · 행 · 열 · 기본키 · 외래키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309360" y="3364992"/>
            <a:ext cx="5349240" cy="1298448"/>
          </a:xfrm>
          <a:prstGeom prst="roundRect">
            <a:avLst>
              <a:gd name="adj" fmla="val 3873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92240" y="3529584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다른 점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6492240" y="4023360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외부 서비스에 접속하지 않는다.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폴더 안의 파일 하나를 쓴다.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530352" y="4800600"/>
            <a:ext cx="11128248" cy="685800"/>
          </a:xfrm>
          <a:prstGeom prst="roundRect">
            <a:avLst>
              <a:gd name="adj" fmla="val 6667"/>
            </a:avLst>
          </a:prstGeom>
          <a:solidFill>
            <a:srgbClr val="24272C"/>
          </a:solidFill>
          <a:ln/>
        </p:spPr>
      </p:sp>
      <p:sp>
        <p:nvSpPr>
          <p:cNvPr id="18" name="Text 15"/>
          <p:cNvSpPr/>
          <p:nvPr/>
        </p:nvSpPr>
        <p:spPr>
          <a:xfrm>
            <a:off x="768096" y="492861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표준 프로젝트의 DB 위치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768096" y="5202936"/>
            <a:ext cx="106527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80"/>
              </a:lnSpc>
              <a:buNone/>
            </a:pPr>
            <a:r>
              <a:rPr lang="en-US" sz="14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data/ └─ app.db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기본 편집기로 열면 깨져 보인다. 그게 정상이다. 전용 뷰어로 연다.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제안하고 나는 뜻을 확인한다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5349240" cy="1828800"/>
          </a:xfrm>
          <a:prstGeom prst="roundRect">
            <a:avLst>
              <a:gd name="adj" fmla="val 275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21992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PRD 까지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13232" y="2514600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내가 정한 것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008376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후보 테이블의 이름과 역할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16168" y="278892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309360" y="2057400"/>
            <a:ext cx="5349240" cy="1828800"/>
          </a:xfrm>
          <a:prstGeom prst="roundRect">
            <a:avLst>
              <a:gd name="adj" fmla="val 2750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2221992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단계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0" y="2514600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제안하는 것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6492240" y="3008376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필요한 열 · 자료형 · 기본키 · 외래키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30352" y="4114800"/>
            <a:ext cx="11128248" cy="1371600"/>
          </a:xfrm>
          <a:prstGeom prst="roundRect">
            <a:avLst>
              <a:gd name="adj" fmla="val 3667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" y="4279392"/>
            <a:ext cx="107624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직접 고치지 않는다. 이렇게 말한다.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713232" y="4773168"/>
            <a:ext cx="10762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「이 열은 왜 있나요?」 (X)    →    「사용자는 이 정보를 본 적이 없는데요」 (O)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30352" y="56692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56692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코드를 읽는 것이 아니라 사용자 흐름과 다른 점을 말하는 것이다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워크시트 ① 사용자 눈으로 판정하기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10쪽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11680"/>
            <a:ext cx="8902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011680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#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420612" y="201168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1548628" y="201168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넣은 열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759086" y="2011680"/>
            <a:ext cx="222565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4887102" y="2011680"/>
            <a:ext cx="19696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괜찮은가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984736" y="2011680"/>
            <a:ext cx="467386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7112752" y="2011680"/>
            <a:ext cx="441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아니면 뭐라고 말할까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30352" y="2414016"/>
            <a:ext cx="11128248" cy="6583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414016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548628" y="2414016"/>
            <a:ext cx="308244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실명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4887102" y="2414016"/>
            <a:ext cx="1969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7112752" y="2414016"/>
            <a:ext cx="44178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3072384"/>
            <a:ext cx="11128248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072384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1548628" y="3072384"/>
            <a:ext cx="308244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기록을 만든 시각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4887102" y="3072384"/>
            <a:ext cx="1969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7112752" y="3072384"/>
            <a:ext cx="44178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730752"/>
            <a:ext cx="11128248" cy="6583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730752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1548628" y="3730752"/>
            <a:ext cx="308244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사용자의 정확한 위치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4887102" y="3730752"/>
            <a:ext cx="1969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7112752" y="3730752"/>
            <a:ext cx="44178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4389120"/>
            <a:ext cx="11128248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4389120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1548628" y="4389120"/>
            <a:ext cx="308244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← 내 표에 있어야 할 열 하나</a:t>
            </a:r>
            <a:endParaRPr lang="en-US" sz="1240" dirty="0"/>
          </a:p>
        </p:txBody>
      </p:sp>
      <p:sp>
        <p:nvSpPr>
          <p:cNvPr id="36" name="Text 34"/>
          <p:cNvSpPr/>
          <p:nvPr/>
        </p:nvSpPr>
        <p:spPr>
          <a:xfrm>
            <a:off x="4887102" y="4389120"/>
            <a:ext cx="19696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7" name="Text 35"/>
          <p:cNvSpPr/>
          <p:nvPr/>
        </p:nvSpPr>
        <p:spPr>
          <a:xfrm>
            <a:off x="7112752" y="4389120"/>
            <a:ext cx="441783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8" name="Shape 36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 되는 줄에는 「사용자는 이 정보를 본 적이 없다」로 적는다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2번은 괜찮다. 왜 괜찮은지 한 줄로 적어 본다.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SQLite Viewer를 설치한다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11–12쪽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VS Code Extensions에서 설치하고 .db 파일을 열어 본다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1896466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164043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항목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426818" y="2148840"/>
            <a:ext cx="36813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2554834" y="2148840"/>
            <a:ext cx="34253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5577840" cy="512064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164043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확장 이름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2554834" y="2551176"/>
            <a:ext cx="342534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SQLite Viewer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63240"/>
            <a:ext cx="557784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63240"/>
            <a:ext cx="164043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확장 ID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2554834" y="3063240"/>
            <a:ext cx="342534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qwtel.sqlite-viewer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75304"/>
            <a:ext cx="5577840" cy="512064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75304"/>
            <a:ext cx="164043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설치 위치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2554834" y="3575304"/>
            <a:ext cx="342534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VS Code의 Extensions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6309360" y="2148840"/>
            <a:ext cx="5349240" cy="2048256"/>
          </a:xfrm>
          <a:prstGeom prst="roundRect">
            <a:avLst>
              <a:gd name="adj" fmla="val 2455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92240" y="231343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이름이 비슷한 확장이 많다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6492240" y="2807208"/>
            <a:ext cx="49834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검색하면 여러 개가 나온다.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확장 ID 가 qwtel.sqlite-viewer 인 것을 고른다.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30352" y="4480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31520" y="4480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2-2에서 확장을 설치할 때도 게시자와 ID를 확인했다. 같은 방식이다.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530352" y="53492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3492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성공하면 보이는 것 · .db 파일을 클릭했을 때 깨진 기호가 아니라 표와 행이 보인다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어디까지 보면 되나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13–15쪽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5349240" cy="2103120"/>
          </a:xfrm>
          <a:prstGeom prst="roundRect">
            <a:avLst>
              <a:gd name="adj" fmla="val 2391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이만큼만 본다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13232" y="2761488"/>
            <a:ext cx="49834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테이블 이름이 계획과 맞는가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행이 실제로 생겼는가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값이 내가 입력한 것과 같은가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309360" y="2103120"/>
            <a:ext cx="5349240" cy="2103120"/>
          </a:xfrm>
          <a:prstGeom prst="roundRect">
            <a:avLst>
              <a:gd name="adj" fmla="val 2391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226771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 해도 된다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492240" y="2761488"/>
            <a:ext cx="49834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SQL 문장 쓰기 · 인덱스 · 성능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테이블을 여러 개로 늘리기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530352" y="461772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테이블에 의미 있는 기록 하나부터 시작한다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30352" y="54864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54864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 업로드가 필요한 서비스는 교과서 15쪽을 따로 본다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남길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코드가 아니라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눈으로 본다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0352" y="370332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남길지는 내가 정한다. 열은 AI가 제안한다.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판정 기준은 하나 — 사용자가 이 정보를 본 적이 있는가.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11-1 · 16–18쪽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2026-09-11T04:57:28Z</dcterms:created>
  <dcterms:modified xsi:type="dcterms:W3CDTF">2026-09-11T04:57:28Z</dcterms:modified>
</cp:coreProperties>
</file>