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[0–2분] 표지
10회, 11회 동안 계속 만들었죠. 오늘부터는 성격이 바뀝니다.
**새 기능을 만들지 않습니다.** 자동 테스트 코드도 안 만듭니다. 지금까지 만든 것이 정말 되는지 확인하는 시간입니다.
오늘 12-1은 테스트를 「설계」하고, 실제로 실행하는 건 다음 시간입니다. 그러니까 오늘 컴퓨터를 많이 쓰지는 않습니다. 대신 손으로 많이 적습니다.
[진행 메모]
9회 개발 계획 파일(09_development_plan_...)을 반드시 열어 두게 한다. **오늘 쓰는 재료가 전부 거기서 나온다.**
프로젝트가 아직 안 되는 학생도 오늘은 참여할 수 있다. 12-2 전까지 따로 시간을 준다.
[시간 계획 — 학생 화면에는 표시하지 않는다]
0–2 표지 / 2–5 설명서를 읽어야 쓸 수 있다면 / 5–9 테스트란 무엇인가 / 9–14 계획을 질문으로 바꾼다
14–21 지금 적는다 — 시나리오 네 줄 / 21–28 워크시트① 예상 먼저 / 28–35 워크시트② 처음 달라진 단계
35–39 고친 뒤 다시 · AI 활용 / 39–43 기록 양식 준비 / 43–45 정리
※ **오늘의 성과는 시나리오 네 줄과 워크시트① 예상 칸이다.** 그게 다음 시간 실행표가 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[2–5분] "이거 뭐부터 눌러야 돼?"
친구한테 내가 만든 걸 보여 준 적 있죠. 친구가 화면을 봅니다. 그리고 뭐라고 하냐면 — **「이거 뭐부터 눌러야 돼?」**
내가 「거기 칸에 단어 넣고 아래 버튼 누르면 돼」 하면 그제야 씁니다.
그런데 내가 옆에 없으면요?
여기가 오늘의 핵심입니다. **만든 사람은 이미 알고 있어서 그게 어렵다는 걸 못 알아챕니다.** 나한테는 너무 당연한 화면이 처음 보는 사람한테는 아닙니다.
그래서 오늘은 모르는 사람인 척합니다.
[예상 질문]
Q. 그냥 친구한테 시켜 보면 되지 않나요?
A. 좋은 방법이다. 다음 시간에 실제로 짝과 바꿔 볼 수도 있다. 다만 무엇을 볼지 미리 정해 두지 않으면 「잘 되네」로 끝난다. 오늘 그 목록을 만든다.
[진행 메모]
새 기능 금지를 여기서 한 번 못 박는다. **12회에 기능을 더 붙이려는 학생이 반드시 나온다.**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[5–9분] 예상과 실제를 비교하는 일이다
테스트가 뭐냐. 어려운 말이 아닙니다. **예상하고, 실행하고, 비교하는 것.**
세 번째 칸이 중요합니다. **반응을 「먼저」 적습니다.** 실행하기 전에.
이거 어디서 해 봤죠. 3-2. 코드 읽고 결과 예상한 다음에 실행해서 맞춰 봤습니다. 똑같습니다. 대상만 코드에서 사용자 경험으로 바뀐 겁니다.
그리고 아래 띠 보세요. **기능 하나가 한 번 작동한 것과 흐름 전체를 끝낼 수 있는 건 다릅니다.** 부분마다 잘 되는데 이어지지 않는 서비스, 정말 흔합니다.
[예상 질문]
Q. 다 잘 되는데 뭘 테스트해요?
A. 「다 잘 된다」를 어떻게 확인했는지 물어본다. 대개 자기가 아는 순서로 한 번 눌러 본 것이다. 그건 테스트가 아니다.
[진행 메모]
3-2를 기억 못 하는 학생이 있으면 「출력을 먼저 적고 실행했던 것」이라고만 짚는다. 길게 되짚지 않는다.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[9–14분] 계획을 질문으로 바꾸면 테스트다
9회 개발 계획 파일 지금 여세요. 09_development_plan_학생ID_이름.md.
왼쪽이 거기 적혀 있는 겁니다. 오른쪽이 오늘 만들 겁니다. **문장을 질문으로 바꾸기만 하면 됩니다.**
「처음 화면에서 안내를 본다」 → 「무엇을 해야 할지 이해하는가?」
이게 다입니다. **새로 만들 게 없습니다.**
9회에 흐름을 「보는 것 · 행동 · 반응」으로 나눠서 적어 뒀기 때문에 오늘 이게 가능한 겁니다. 계획을 안 써 뒀으면 지금 뭘 시험해야 할지부터 정해야 했을 겁니다.
[진행 메모]
개발 계획 파일이 없거나 부실한 학생이 나온다. **그 학생은 지금 PRD 만 보고 네 줄을 만들게 한다.** 계획을 다시 쓰게 하지 않는다.
네 줄 표를 소리 내어 한 번 읽어 준다. 바로 다음 슬라이드가 이걸 자기 것으로 옮기는 시간이다.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[14–21분] 내 서비스의 시나리오 네 줄
지금부터 7분 동안 손으로 적습니다. 교과서 6쪽.
왼쪽 네 가지를 **내 서비스의 문장으로** 바꿔 적으세요. 예를 들어 ②번이 「대표 정상 흐름」이면, 여러분 서비스에서는 「단어를 입력하고 번역 버튼을 누르면 결과가 보이는가」 이런 문장이 됩니다.
5쪽에 각 시나리오에서 무엇을 보는지 자세히 나와 있습니다. 그걸 참고하세요.
④번 주의. 그냥 「기록이 남는가」가 아니라 **새로고침 뒤, 그리고 프로젝트를 다시 실행한 뒤**입니다. 11-2에서 한 그거예요.
**지금 이 네 줄이 다음 시간에 실제로 실행할 목록입니다.** 비워 두면 다음 시간에 할 일이 없습니다.
[예상 질문]
Q. 제 서비스는 예외가 없는데요.
A. 없는 게 아니라 아직 안 만든 것일 가능성이 크다. 빈칸에 아무 값이나 넣거나, 아무것도 안 넣고 버튼을 누르면 어떻게 되는지가 ③번이다.
[진행 메모]
7분 중 마지막 2분에 두세 명 것을 소리 내어 읽힌다. **다른 학생이 자기 문장을 고치는 데 이게 제일 빠르다.**
③번이 제일 많이 비어 있다. 순회하며 ③번부터 본다.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[21–28분] 실행하기 전에 예상을 적는다
교과서 9쪽 워크시트①. **왼쪽 두 칸만 채웁니다.** 오른쪽 두 칸은 다음 시간에 실제로 해 보고 적습니다.
여기서 제일 많이 나오는 실수를 미리 말합니다. **「잘 된다」는 예상이 아닙니다.**
예상 칸에는 **화면에 무엇이 보일지**를 적으세요. 「결과 카드가 나타나고 거기에 번역된 문장이 보인다」. 이렇게요. 「잘 된다」라고 적으면 다음 시간에 비교할 게 없습니다.
그리고 하나 더. **실행한 뒤에 예상 칸을 고치지 마세요.** 화면에 나온 걸 예상 칸에 적어 넣으면 모든 항목이 「통과」가 됩니다. 그런데 아무것도 확인하지 못한 겁니다.
실패도 결과입니다. 숨기지 마세요. 13회에 뭘 고칠지 정하는 근거가 그겁니다. **실패가 하나도 없는 테스트 기록은 대개 제대로 시험하지 않은 기록입니다.**
[예상 질문]
Q. 예상이 틀리면 점수가 깎이나요?
A. 아니다. 예상이 틀린 것이 오히려 찾아낸 것이다. 예상을 나중에 고친 기록이 문제다.
[진행 메모]
「잘 된다」라고 쓴 학생을 바로 잡아 준다. **순회하며 예상 칸만 본다.**
7분 중 5분쯤에 한 명 것을 읽힌다. 좋은 예상 문장 하나를 반 전체가 보게 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[28–35분] 처음 달라진 단계를 찾는다
다음 시간에 실행하다 보면 예상과 다른 게 나옵니다. 그때 뭘 하냐.
**위에서부터 한 단계씩 봅니다.** 왼쪽 순서대로. 처음 화면 → 행동할 수 있는가 → 반응이 나타나는가 → 결과가 보이는가 → 다시 시도할 수 있는가 → 기록이 남는가.
그러다 처음으로 예상과 달라진 데가 나옵니다. **거기서 멈춥니다.**
그리고 오른쪽 네 줄로 옮겨 적습니다. 마지막으로 정상이던 단계, 처음 달라진 단계, 그때 한 행동, 화면에 실제로 보인 내용.
**네 번째 줄은 화면에 보인 글자를 그대로 옮기세요.** 「오류가 났어요」가 아니라 화면에 뜬 문장 그대로.
이 네 줄만 있으면 코드를 한 줄도 안 읽고 AI 에게 문제를 정확히 전할 수 있습니다. 10-2, 11-2에서 계속 해 온 방식입니다.
두 번째 줄 주의. **처음 달라진 곳입니다.** 그 뒤로 줄줄이 이상해지는데, 그건 대개 첫 번째 것 때문입니다. 뒤에 것들을 다 적으면 오히려 못 찾습니다.
[진행 메모]
교과서 10쪽 아래 표(화면 표시 / 요청·응답 / SQLite 저장)는 **읽고 넘어간다.** 다음 시간에 실제로 막혔을 때 쓴다.
오늘은 워크시트②를 채우지 않는다. 비어 있는 게 정상이다. 뜻만 확인시킨다.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[35–39분] 고친 뒤에는 같은 행동으로 다시
문제를 찾았으면 고치겠죠. 그건 13회입니다. 그런데 고친 뒤에 뭘 해야 하는지는 지금 말해 둡니다.
**같은 시작 상태, 같은 행동으로 다시 시험합니다.** 다른 값으로 하면 뭐가 달라진 건지 알 수 없습니다.
그리고 하나 더. **정상 흐름이 안 깨졌는지도 처음부터 다시 봅니다.** 예외를 고치다가 정상 흐름을 막는 일, 정말 흔합니다.
한 번에 하나만 고칩니다. 10-2, 11-2에서 「가장 작은 수정 하나」 요청했던 것과 같은 이유예요.
오른쪽. AI 에게 시나리오를 제안해 달라고 할 수도 있습니다. 교과서 13쪽 요청문. 다만 **제안을 다 쓸 필요 없습니다.** 내 서비스에 없는 기능을 시험하라고 하면 빼면 됩니다.
요청문 마지막 줄 보세요. **공격 방법이나 보안 테스트는 만들지 않습니다.** 이 수업의 테스트는 사용자가 쓸 수 있는지 확인하는 겁니다.
[진행 메모]
AI 제안을 그대로 복사해 자기 시나리오로 삼는 학생이 나온다. **자기 서비스에 없는 기능이 섞여 있는지 확인시킨다.**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[39–43분] 테스트 기록 양식을 준비한다
양식을 복사해서 프로젝트 docs/ 폴더에 넣으세요. 전문은 교과서 15쪽부터 19쪽까지 있습니다.
파일 이름 형식 지키세요. 12_test_record_학생ID_이름.md.
쓰는 순서 세 가지. 앞의 둘은 아까 말한 그대로입니다. 예상은 실행 전, 결과는 실행 후.
**세 번째가 중요합니다.** 발견한 문제를 사용자에게 미치는 영향으로 나눕니다. 네 단계예요.
핵심 결과에 도달 못 함이 제일 위. 그다음이 이해하기 어렵거나 다시 시도하기 어려움. 그다음이 표현 개선. 마지막이 남겨 둘 한계.
**13회에는 위에서부터 고칩니다.** 그러니까 지금 이 분류가 다음 주 작업 순서를 정하는 겁니다.
[예상 질문]
Q. 남겨 둘 한계는 뭐예요?
A. 시간 안에 못 고치는 것. 그것도 적는다. 13회에 「이건 한계로 남겼다」고 설명하면 된다. 숨기는 것보다 낫다.
[진행 메모]
오늘은 복사와 파일 이름까지만. **양식을 채우는 건 다음 시간이다.**
docs/ 폴더가 없는 학생은 만들게 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[43–45분] 마무리
오늘 만든 게 두 개입니다. **시나리오 네 줄**, 그리고 **워크시트① 예상 칸.**
이 두 개가 다음 시간의 실행표입니다. 다음 시간에 여러분은 만들지 않습니다. **씁니다.** 모르는 사람인 척.
교과서 20쪽 확인 문제 풀고, 21쪽 정리 읽으세요. 시간 남으면 지금, 아니면 집에서.
프로젝트 폴더 그대로 두세요. 그리고 **개발 계획 파일과 오늘 적은 것 꼭 가져오세요.**
[진행 메모]
시나리오 네 줄이 비어 있는 학생 이름을 적어 둔다. **12-2 시작 5분에 그 학생들 것부터 채운다.**
12-2는 프로젝트가 실제로 실행돼야 한다. 11-2를 못 끝낸 학생을 다시 확인하고 따로 시간을 잡는다.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9398" cy="685800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3" name="Text 1"/>
          <p:cNvSpPr/>
          <p:nvPr/>
        </p:nvSpPr>
        <p:spPr>
          <a:xfrm>
            <a:off x="530352" y="14173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12회 · 첫째 차시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30352" y="1828800"/>
            <a:ext cx="10424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 흐름으로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서비스 테스트하기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530352" y="361188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오늘은 새 기능을 만들지 않습니다.</a:t>
            </a:r>
            <a:endParaRPr lang="en-US" sz="1900" dirty="0"/>
          </a:p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모르는 사람인 척 내 서비스를 써 봅니다.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30352" y="6327648"/>
            <a:ext cx="7315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12-1 · 1쪽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12-1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"이거 뭐부터 눌러야 돼?"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12-1 · 2쪽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900" dirty="0"/>
          </a:p>
        </p:txBody>
      </p:sp>
      <p:pic>
        <p:nvPicPr>
          <p:cNvPr id="10" name="Image 0" descr="/home/claude/w5/교과서_배포/assets/img/12-1-01-where-do-i-pres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7592" y="2011680"/>
            <a:ext cx="5120640" cy="288036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7461504" y="2011680"/>
            <a:ext cx="4389120" cy="1371600"/>
          </a:xfrm>
          <a:prstGeom prst="roundRect">
            <a:avLst>
              <a:gd name="adj" fmla="val 3667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644384" y="2176272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7644384" y="2596896"/>
            <a:ext cx="4023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만든 사람은 이미 안다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7644384" y="3090672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그래서 그것이 어렵다는 것을 못 알아챈다.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7461504" y="3520440"/>
            <a:ext cx="4389120" cy="1371600"/>
          </a:xfrm>
          <a:prstGeom prst="roundRect">
            <a:avLst>
              <a:gd name="adj" fmla="val 3667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644384" y="3685032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7644384" y="4105656"/>
            <a:ext cx="4023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모르는 사람인 척한다</a:t>
            </a:r>
            <a:endParaRPr lang="en-US" sz="1650" dirty="0"/>
          </a:p>
        </p:txBody>
      </p:sp>
      <p:sp>
        <p:nvSpPr>
          <p:cNvPr id="18" name="Text 15"/>
          <p:cNvSpPr/>
          <p:nvPr/>
        </p:nvSpPr>
        <p:spPr>
          <a:xfrm>
            <a:off x="7644384" y="4599432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설명 없이 시작 · 결과까지 · 막히면 다시.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530352" y="5029200"/>
            <a:ext cx="11128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오늘의 질문 — 내가 옆에 없어도 쓸 수 있는가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530352" y="56235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31520" y="56235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12회에는 새 기능도, 자동 테스트 코드도 만들지 않는다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12-1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예상과 실제를 비교하는 일이다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12-1 · 3쪽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194560"/>
            <a:ext cx="2615184" cy="1097280"/>
          </a:xfrm>
          <a:prstGeom prst="roundRect">
            <a:avLst>
              <a:gd name="adj" fmla="val 4583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359152"/>
            <a:ext cx="224942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시작 상황을 정한다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081528" y="257860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3364992" y="2194560"/>
            <a:ext cx="2615184" cy="1097280"/>
          </a:xfrm>
          <a:prstGeom prst="roundRect">
            <a:avLst>
              <a:gd name="adj" fmla="val 4583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47872" y="2359152"/>
            <a:ext cx="224942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할 행동을 정한다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916168" y="257860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6199632" y="2194560"/>
            <a:ext cx="2615184" cy="1097280"/>
          </a:xfrm>
          <a:prstGeom prst="roundRect">
            <a:avLst>
              <a:gd name="adj" fmla="val 4583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82512" y="2359152"/>
            <a:ext cx="224942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반응을 먼저 적는다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750808" y="257860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9034272" y="2194560"/>
            <a:ext cx="2615184" cy="1097280"/>
          </a:xfrm>
          <a:prstGeom prst="roundRect">
            <a:avLst>
              <a:gd name="adj" fmla="val 4583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217152" y="2359152"/>
            <a:ext cx="224942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실행하고 비교한다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530352" y="3657600"/>
            <a:ext cx="11338560" cy="1371600"/>
          </a:xfrm>
          <a:prstGeom prst="roundRect">
            <a:avLst>
              <a:gd name="adj" fmla="val 3667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13232" y="3822192"/>
            <a:ext cx="10972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3-1에서 하던 것과 같다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713232" y="4315968"/>
            <a:ext cx="10972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코드를 읽고 결과를 먼저 예상한 뒤 실행해서 비교했다. 대상이 코드에서 사용자 경험으로 바뀌었을 뿐, 순서는 같다.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530352" y="56235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31520" y="56235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기능 하나가 한 번 작동한 것과, 흐름 전체를 끝낼 수 있는 것은 다르다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12-1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계획을 질문으로 바꾸면 테스트다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12-1 · 4쪽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9회 개발 계획 파일을 지금 연다 — 오늘 재료는 전부 거기 있다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422873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148840"/>
            <a:ext cx="397270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개발 계획의 흐름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759086" y="2148840"/>
            <a:ext cx="689951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4887102" y="2148840"/>
            <a:ext cx="664348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테스트 시나리오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30352" y="2551176"/>
            <a:ext cx="11128248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551176"/>
            <a:ext cx="397270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처음 화면에서 안내를 본다</a:t>
            </a:r>
            <a:endParaRPr lang="en-US" sz="1240" dirty="0"/>
          </a:p>
        </p:txBody>
      </p:sp>
      <p:sp>
        <p:nvSpPr>
          <p:cNvPr id="17" name="Text 15"/>
          <p:cNvSpPr/>
          <p:nvPr/>
        </p:nvSpPr>
        <p:spPr>
          <a:xfrm>
            <a:off x="4887102" y="2551176"/>
            <a:ext cx="664348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무엇을 해야 할지 이해하는가?</a:t>
            </a:r>
            <a:endParaRPr lang="en-US" sz="1240" dirty="0"/>
          </a:p>
        </p:txBody>
      </p:sp>
      <p:sp>
        <p:nvSpPr>
          <p:cNvPr id="18" name="Shape 16"/>
          <p:cNvSpPr/>
          <p:nvPr/>
        </p:nvSpPr>
        <p:spPr>
          <a:xfrm>
            <a:off x="530352" y="3026664"/>
            <a:ext cx="1112824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026664"/>
            <a:ext cx="397270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값을 입력하고 핵심 행동을 한다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4887102" y="3026664"/>
            <a:ext cx="664348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대표적인 값으로 결과까지 도달하는가?</a:t>
            </a: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530352" y="3502152"/>
            <a:ext cx="11128248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8368" y="3502152"/>
            <a:ext cx="397270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잘못된 값을 입력한다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4887102" y="3502152"/>
            <a:ext cx="664348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이유와 고칠 방법을 알고 다시 시도할 수 있는가?</a:t>
            </a: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530352" y="3977640"/>
            <a:ext cx="1112824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77640"/>
            <a:ext cx="397270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저장한 기록을 다시 본다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4887102" y="3977640"/>
            <a:ext cx="664348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새로고침·재실행 뒤에도 기록이 보이는가?</a:t>
            </a:r>
            <a:endParaRPr lang="en-US" sz="1240" dirty="0"/>
          </a:p>
        </p:txBody>
      </p:sp>
      <p:sp>
        <p:nvSpPr>
          <p:cNvPr id="27" name="Text 25"/>
          <p:cNvSpPr/>
          <p:nvPr/>
        </p:nvSpPr>
        <p:spPr>
          <a:xfrm>
            <a:off x="530352" y="5029200"/>
            <a:ext cx="11128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새로 만들 것이 없다 — 있는 것을 질문으로 바꾼다</a:t>
            </a:r>
            <a:endParaRPr lang="en-US" sz="1700" dirty="0"/>
          </a:p>
        </p:txBody>
      </p:sp>
      <p:sp>
        <p:nvSpPr>
          <p:cNvPr id="28" name="Shape 26"/>
          <p:cNvSpPr/>
          <p:nvPr/>
        </p:nvSpPr>
        <p:spPr>
          <a:xfrm>
            <a:off x="530352" y="56235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31520" y="56235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9회에 「보는 것 · 행동 · 반응」으로 적어 둔 값이 여기서 나온다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12-1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내 서비스의 시나리오 네 줄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12-1 · 5-7쪽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6쪽에 네 줄을 적는다 — 5쪽 항목을 옆에 두고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1755648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148840"/>
            <a:ext cx="149961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시나리오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2286000" y="2148840"/>
            <a:ext cx="4096512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2414016" y="2148840"/>
            <a:ext cx="3840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무엇을 보는가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30352" y="2551176"/>
            <a:ext cx="585216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551176"/>
            <a:ext cx="14996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① 처음 방문</a:t>
            </a:r>
            <a:endParaRPr lang="en-US" sz="1240" dirty="0"/>
          </a:p>
        </p:txBody>
      </p:sp>
      <p:sp>
        <p:nvSpPr>
          <p:cNvPr id="17" name="Text 15"/>
          <p:cNvSpPr/>
          <p:nvPr/>
        </p:nvSpPr>
        <p:spPr>
          <a:xfrm>
            <a:off x="2414016" y="2551176"/>
            <a:ext cx="3840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목적과 첫 행동을 알 수 있는가</a:t>
            </a:r>
            <a:endParaRPr lang="en-US" sz="1240" dirty="0"/>
          </a:p>
        </p:txBody>
      </p:sp>
      <p:sp>
        <p:nvSpPr>
          <p:cNvPr id="18" name="Shape 16"/>
          <p:cNvSpPr/>
          <p:nvPr/>
        </p:nvSpPr>
        <p:spPr>
          <a:xfrm>
            <a:off x="530352" y="3026664"/>
            <a:ext cx="585216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026664"/>
            <a:ext cx="14996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② 대표 정상 흐름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2414016" y="3026664"/>
            <a:ext cx="3840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9회 순서대로 결과까지 가는가</a:t>
            </a: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530352" y="3502152"/>
            <a:ext cx="585216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8368" y="3502152"/>
            <a:ext cx="14996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③ 예외 뒤 다시 시도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2414016" y="3502152"/>
            <a:ext cx="3840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고칠 방법을 안내하고 돌아올 수 있는가</a:t>
            </a: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530352" y="3977640"/>
            <a:ext cx="585216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77640"/>
            <a:ext cx="14996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④ 다시 방문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2414016" y="3977640"/>
            <a:ext cx="3840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새로고침·재실행 뒤에도 기록이 남는가</a:t>
            </a:r>
            <a:endParaRPr lang="en-US" sz="1240" dirty="0"/>
          </a:p>
        </p:txBody>
      </p:sp>
      <p:sp>
        <p:nvSpPr>
          <p:cNvPr id="27" name="Text 25"/>
          <p:cNvSpPr/>
          <p:nvPr/>
        </p:nvSpPr>
        <p:spPr>
          <a:xfrm>
            <a:off x="6638544" y="214884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" kern="0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내 서비스에서는 이렇게 묻는다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6638544" y="2496312"/>
            <a:ext cx="5212080" cy="603504"/>
          </a:xfrm>
          <a:prstGeom prst="roundRect">
            <a:avLst>
              <a:gd name="adj" fmla="val 7576"/>
            </a:avLst>
          </a:prstGeom>
          <a:solidFill>
            <a:srgbClr val="FFFFFF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03136" y="2496312"/>
            <a:ext cx="488289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①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6638544" y="3227832"/>
            <a:ext cx="5212080" cy="603504"/>
          </a:xfrm>
          <a:prstGeom prst="roundRect">
            <a:avLst>
              <a:gd name="adj" fmla="val 7576"/>
            </a:avLst>
          </a:prstGeom>
          <a:solidFill>
            <a:srgbClr val="FFFFFF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03136" y="3227832"/>
            <a:ext cx="488289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②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6638544" y="3959352"/>
            <a:ext cx="5212080" cy="603504"/>
          </a:xfrm>
          <a:prstGeom prst="roundRect">
            <a:avLst>
              <a:gd name="adj" fmla="val 7576"/>
            </a:avLst>
          </a:prstGeom>
          <a:solidFill>
            <a:srgbClr val="FFFFFF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803136" y="3959352"/>
            <a:ext cx="488289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③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6638544" y="4690872"/>
            <a:ext cx="5212080" cy="603504"/>
          </a:xfrm>
          <a:prstGeom prst="roundRect">
            <a:avLst>
              <a:gd name="adj" fmla="val 7576"/>
            </a:avLst>
          </a:prstGeom>
          <a:solidFill>
            <a:srgbClr val="FFFFFF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803136" y="4690872"/>
            <a:ext cx="488289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④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30352" y="56235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31520" y="56235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네 줄이 다음 시간 실행표가 된다 — 비워 두면 12-2에 할 일이 없다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12-1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실행하기 전에 예상을 적는다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12-1 · 8-9쪽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9쪽 워크시트① — 왼쪽 두 칸만 채운다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890260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148840"/>
            <a:ext cx="6342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#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1420612" y="2148840"/>
            <a:ext cx="333847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1548628" y="2148840"/>
            <a:ext cx="308244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 행동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759086" y="2148840"/>
            <a:ext cx="333847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6" name="Text 14"/>
          <p:cNvSpPr/>
          <p:nvPr/>
        </p:nvSpPr>
        <p:spPr>
          <a:xfrm>
            <a:off x="4887102" y="2148840"/>
            <a:ext cx="308244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예상한 반응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8097561" y="2148840"/>
            <a:ext cx="2003085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8" name="Text 16"/>
          <p:cNvSpPr/>
          <p:nvPr/>
        </p:nvSpPr>
        <p:spPr>
          <a:xfrm>
            <a:off x="8225577" y="2148840"/>
            <a:ext cx="174705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실제 결과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10100645" y="2148840"/>
            <a:ext cx="1557955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20" name="Text 18"/>
          <p:cNvSpPr/>
          <p:nvPr/>
        </p:nvSpPr>
        <p:spPr>
          <a:xfrm>
            <a:off x="10228661" y="2148840"/>
            <a:ext cx="130192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판정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530352" y="2551176"/>
            <a:ext cx="11128248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8368" y="2551176"/>
            <a:ext cx="6342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1548628" y="2551176"/>
            <a:ext cx="308244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② 대표 정상 흐름</a:t>
            </a:r>
            <a:endParaRPr lang="en-US" sz="1240" dirty="0"/>
          </a:p>
        </p:txBody>
      </p:sp>
      <p:sp>
        <p:nvSpPr>
          <p:cNvPr id="24" name="Text 22"/>
          <p:cNvSpPr/>
          <p:nvPr/>
        </p:nvSpPr>
        <p:spPr>
          <a:xfrm>
            <a:off x="4887102" y="2551176"/>
            <a:ext cx="308244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5" name="Text 23"/>
          <p:cNvSpPr/>
          <p:nvPr/>
        </p:nvSpPr>
        <p:spPr>
          <a:xfrm>
            <a:off x="8225577" y="2551176"/>
            <a:ext cx="1747053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다음 시간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10228661" y="2551176"/>
            <a:ext cx="1301923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7" name="Shape 25"/>
          <p:cNvSpPr/>
          <p:nvPr/>
        </p:nvSpPr>
        <p:spPr>
          <a:xfrm>
            <a:off x="530352" y="3026664"/>
            <a:ext cx="1112824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3026664"/>
            <a:ext cx="6342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2</a:t>
            </a:r>
            <a:endParaRPr lang="en-US" sz="1240" dirty="0"/>
          </a:p>
        </p:txBody>
      </p:sp>
      <p:sp>
        <p:nvSpPr>
          <p:cNvPr id="29" name="Text 27"/>
          <p:cNvSpPr/>
          <p:nvPr/>
        </p:nvSpPr>
        <p:spPr>
          <a:xfrm>
            <a:off x="1548628" y="3026664"/>
            <a:ext cx="308244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③ 예외 뒤 다시 시도</a:t>
            </a:r>
            <a:endParaRPr lang="en-US" sz="1240" dirty="0"/>
          </a:p>
        </p:txBody>
      </p:sp>
      <p:sp>
        <p:nvSpPr>
          <p:cNvPr id="30" name="Text 28"/>
          <p:cNvSpPr/>
          <p:nvPr/>
        </p:nvSpPr>
        <p:spPr>
          <a:xfrm>
            <a:off x="4887102" y="3026664"/>
            <a:ext cx="308244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31" name="Text 29"/>
          <p:cNvSpPr/>
          <p:nvPr/>
        </p:nvSpPr>
        <p:spPr>
          <a:xfrm>
            <a:off x="8225577" y="3026664"/>
            <a:ext cx="1747053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다음 시간</a:t>
            </a:r>
            <a:endParaRPr lang="en-US" sz="1240" dirty="0"/>
          </a:p>
        </p:txBody>
      </p:sp>
      <p:sp>
        <p:nvSpPr>
          <p:cNvPr id="32" name="Text 30"/>
          <p:cNvSpPr/>
          <p:nvPr/>
        </p:nvSpPr>
        <p:spPr>
          <a:xfrm>
            <a:off x="10228661" y="3026664"/>
            <a:ext cx="1301923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33" name="Shape 31"/>
          <p:cNvSpPr/>
          <p:nvPr/>
        </p:nvSpPr>
        <p:spPr>
          <a:xfrm>
            <a:off x="530352" y="3502152"/>
            <a:ext cx="11128248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3502152"/>
            <a:ext cx="6342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</a:t>
            </a:r>
            <a:endParaRPr lang="en-US" sz="1240" dirty="0"/>
          </a:p>
        </p:txBody>
      </p:sp>
      <p:sp>
        <p:nvSpPr>
          <p:cNvPr id="35" name="Text 33"/>
          <p:cNvSpPr/>
          <p:nvPr/>
        </p:nvSpPr>
        <p:spPr>
          <a:xfrm>
            <a:off x="1548628" y="3502152"/>
            <a:ext cx="308244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④ 다시 방문</a:t>
            </a:r>
            <a:endParaRPr lang="en-US" sz="1240" dirty="0"/>
          </a:p>
        </p:txBody>
      </p:sp>
      <p:sp>
        <p:nvSpPr>
          <p:cNvPr id="36" name="Text 34"/>
          <p:cNvSpPr/>
          <p:nvPr/>
        </p:nvSpPr>
        <p:spPr>
          <a:xfrm>
            <a:off x="4887102" y="3502152"/>
            <a:ext cx="308244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37" name="Text 35"/>
          <p:cNvSpPr/>
          <p:nvPr/>
        </p:nvSpPr>
        <p:spPr>
          <a:xfrm>
            <a:off x="8225577" y="3502152"/>
            <a:ext cx="1747053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다음 시간</a:t>
            </a:r>
            <a:endParaRPr lang="en-US" sz="1240" dirty="0"/>
          </a:p>
        </p:txBody>
      </p:sp>
      <p:sp>
        <p:nvSpPr>
          <p:cNvPr id="38" name="Text 36"/>
          <p:cNvSpPr/>
          <p:nvPr/>
        </p:nvSpPr>
        <p:spPr>
          <a:xfrm>
            <a:off x="10228661" y="3502152"/>
            <a:ext cx="1301923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39" name="Shape 37"/>
          <p:cNvSpPr/>
          <p:nvPr/>
        </p:nvSpPr>
        <p:spPr>
          <a:xfrm>
            <a:off x="530352" y="44805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731520" y="44805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「잘 된다」는 예상이 아니다 — 화면에 무엇이 보일지를 적는다</a:t>
            </a:r>
            <a:endParaRPr lang="en-US" sz="1450" dirty="0"/>
          </a:p>
        </p:txBody>
      </p:sp>
      <p:sp>
        <p:nvSpPr>
          <p:cNvPr id="41" name="Shape 39"/>
          <p:cNvSpPr/>
          <p:nvPr/>
        </p:nvSpPr>
        <p:spPr>
          <a:xfrm>
            <a:off x="530352" y="5120640"/>
            <a:ext cx="11338560" cy="868680"/>
          </a:xfrm>
          <a:prstGeom prst="roundRect">
            <a:avLst>
              <a:gd name="adj" fmla="val 5789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713232" y="5285232"/>
            <a:ext cx="1097280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실행한 뒤에 예상 칸을 고치면 전부 「통과」가 되지만, 아무것도 확인하지 못한 것이 된다.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12-1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처음 달라진 단계를 찾는다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12-1 · 10-11쪽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10쪽 순서를 보고 11쪽 워크시트②의 뜻을 확인한다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03120"/>
            <a:ext cx="6035040" cy="2514600"/>
          </a:xfrm>
          <a:prstGeom prst="roundRect">
            <a:avLst>
              <a:gd name="adj" fmla="val 1818"/>
            </a:avLst>
          </a:prstGeom>
          <a:solidFill>
            <a:srgbClr val="24272C"/>
          </a:solidFill>
          <a:ln/>
        </p:spPr>
      </p:sp>
      <p:sp>
        <p:nvSpPr>
          <p:cNvPr id="12" name="Text 10"/>
          <p:cNvSpPr/>
          <p:nvPr/>
        </p:nvSpPr>
        <p:spPr>
          <a:xfrm>
            <a:off x="768096" y="2231136"/>
            <a:ext cx="5559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A909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위에서부터 한 단계씩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768096" y="2505456"/>
            <a:ext cx="5559552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25"/>
              </a:lnSpc>
              <a:buNone/>
            </a:pPr>
            <a:r>
              <a:rPr lang="en-US" sz="12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처음 화면은 예상대로 보이는가?</a:t>
            </a:r>
            <a:endParaRPr lang="en-US" sz="1250" dirty="0"/>
          </a:p>
          <a:p>
            <a:pPr indent="0" marL="0">
              <a:lnSpc>
                <a:spcPts val="2125"/>
              </a:lnSpc>
              <a:buNone/>
            </a:pPr>
            <a:r>
              <a:rPr lang="en-US" sz="12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→ 사용자가 행동할 수 있는가?</a:t>
            </a:r>
            <a:endParaRPr lang="en-US" sz="1250" dirty="0"/>
          </a:p>
          <a:p>
            <a:pPr indent="0" marL="0">
              <a:lnSpc>
                <a:spcPts val="2125"/>
              </a:lnSpc>
              <a:buNone/>
            </a:pPr>
            <a:r>
              <a:rPr lang="en-US" sz="12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→ 행동 직후 반응이 나타나는가?</a:t>
            </a:r>
            <a:endParaRPr lang="en-US" sz="1250" dirty="0"/>
          </a:p>
          <a:p>
            <a:pPr indent="0" marL="0">
              <a:lnSpc>
                <a:spcPts val="2125"/>
              </a:lnSpc>
              <a:buNone/>
            </a:pPr>
            <a:r>
              <a:rPr lang="en-US" sz="12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→ 원하는 결과가 보이는가?</a:t>
            </a:r>
            <a:endParaRPr lang="en-US" sz="1250" dirty="0"/>
          </a:p>
          <a:p>
            <a:pPr indent="0" marL="0">
              <a:lnSpc>
                <a:spcPts val="2125"/>
              </a:lnSpc>
              <a:buNone/>
            </a:pPr>
            <a:r>
              <a:rPr lang="en-US" sz="12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→ 예외 뒤 다시 시도할 수 있는가?</a:t>
            </a:r>
            <a:endParaRPr lang="en-US" sz="1250" dirty="0"/>
          </a:p>
          <a:p>
            <a:pPr indent="0" marL="0">
              <a:lnSpc>
                <a:spcPts val="2125"/>
              </a:lnSpc>
              <a:buNone/>
            </a:pPr>
            <a:r>
              <a:rPr lang="en-US" sz="12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→ 저장된 기록이 다시 방문했을 때 남는가?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6821424" y="21031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" kern="0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찾으면 네 줄로 옮긴다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821424" y="2450592"/>
            <a:ext cx="502920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986016" y="2450592"/>
            <a:ext cx="47000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마지막으로 예상대로 보인 단계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821424" y="3035808"/>
            <a:ext cx="502920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986016" y="3035808"/>
            <a:ext cx="47000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처음 예상과 달라진 단계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821424" y="3621024"/>
            <a:ext cx="502920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986016" y="3621024"/>
            <a:ext cx="47000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그때 사용자가 한 행동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821424" y="4206240"/>
            <a:ext cx="502920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986016" y="4206240"/>
            <a:ext cx="47000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화면에 실제로 보인 내용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530352" y="489204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31520" y="489204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두 번째 줄이 처음 달라진 곳이다 — 그 뒤로 이상한 것은 적지 않는다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530352" y="55321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31520" y="55321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 네 줄이면 코드를 읽지 않아도 AI에게 문제를 정확히 전할 수 있다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12-1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고친 뒤에는 같은 행동으로 다시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12-1 · 12-13쪽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103120"/>
            <a:ext cx="5532120" cy="2377440"/>
          </a:xfrm>
          <a:prstGeom prst="roundRect">
            <a:avLst>
              <a:gd name="adj" fmla="val 2115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267712"/>
            <a:ext cx="5166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13232" y="2688336"/>
            <a:ext cx="5166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같은 시작 상태, 같은 행동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713232" y="3182112"/>
            <a:ext cx="5166360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다른 값으로 바꾸면 수정 전후를 비교할 수 없다.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정상 흐름이 깨지지 않았는지도 처음부터 다시 본다.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318504" y="2103120"/>
            <a:ext cx="5532120" cy="2377440"/>
          </a:xfrm>
          <a:prstGeom prst="roundRect">
            <a:avLst>
              <a:gd name="adj" fmla="val 2115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01384" y="2267712"/>
            <a:ext cx="5166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501384" y="2688336"/>
            <a:ext cx="5166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AI에게 시나리오를 물을 수 있다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6501384" y="3182112"/>
            <a:ext cx="5166360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13쪽 요청문.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제안을 다 쓸 필요는 없다.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내 서비스에 없는 기능을 시험하라는 것은 뺀다.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30352" y="475488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1520" y="475488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한 번에 하나만 고친다 — 10-2·11-2의 「가장 작은 수정 하나」와 같은 이유다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530352" y="53949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1520" y="53949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공격 방법과 전문 보안 테스트는 만들지 않는다 — 요청문 마지막 줄에 적혀 있다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12-1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테스트 기록 양식을 준비한다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12-1 · 14쪽 · 15-19쪽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09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양식을 복사해 docs/ 폴더에 저장하고 파일 이름을 바꾼다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5760720" cy="1371600"/>
          </a:xfrm>
          <a:prstGeom prst="roundRect">
            <a:avLst>
              <a:gd name="adj" fmla="val 3333"/>
            </a:avLst>
          </a:prstGeom>
          <a:solidFill>
            <a:srgbClr val="24272C"/>
          </a:solidFill>
          <a:ln/>
        </p:spPr>
      </p:sp>
      <p:sp>
        <p:nvSpPr>
          <p:cNvPr id="12" name="Text 10"/>
          <p:cNvSpPr/>
          <p:nvPr/>
        </p:nvSpPr>
        <p:spPr>
          <a:xfrm>
            <a:off x="768096" y="2276856"/>
            <a:ext cx="5285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A909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파일 이름 형식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768096" y="2551176"/>
            <a:ext cx="52852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80"/>
              </a:lnSpc>
              <a:buNone/>
            </a:pPr>
            <a:r>
              <a:rPr lang="en-US" sz="14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12_test_record_학생ID_이름.md</a:t>
            </a:r>
            <a:endParaRPr lang="en-US" sz="1400" dirty="0"/>
          </a:p>
          <a:p>
            <a:pPr indent="0" marL="0">
              <a:lnSpc>
                <a:spcPts val="2380"/>
              </a:lnSpc>
              <a:buNone/>
            </a:pPr>
            <a:r>
              <a:rPr lang="en-US" sz="1400" dirty="0">
                <a:solidFill>
                  <a:srgbClr val="8A909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12_test_record_260701_홍길동.md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547104" y="2148840"/>
            <a:ext cx="848563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5" name="Text 13"/>
          <p:cNvSpPr/>
          <p:nvPr/>
        </p:nvSpPr>
        <p:spPr>
          <a:xfrm>
            <a:off x="6675120" y="2148840"/>
            <a:ext cx="592531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7395667" y="2148840"/>
            <a:ext cx="4454957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7" name="Text 15"/>
          <p:cNvSpPr/>
          <p:nvPr/>
        </p:nvSpPr>
        <p:spPr>
          <a:xfrm>
            <a:off x="7523683" y="2148840"/>
            <a:ext cx="4198925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쓰는 순서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547104" y="2551176"/>
            <a:ext cx="530352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675120" y="2551176"/>
            <a:ext cx="59253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7523683" y="2551176"/>
            <a:ext cx="419892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예상한 반응은 실행 전에 쓴다</a:t>
            </a: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6547104" y="3026664"/>
            <a:ext cx="530352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675120" y="3026664"/>
            <a:ext cx="59253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2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7523683" y="3026664"/>
            <a:ext cx="419892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실제 결과와 판정은 실행 뒤에 쓴다</a:t>
            </a: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6547104" y="3502152"/>
            <a:ext cx="530352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675120" y="3502152"/>
            <a:ext cx="59253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7523683" y="3502152"/>
            <a:ext cx="419892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문제는 사용자에게 미치는 영향으로 나눈다</a:t>
            </a:r>
            <a:endParaRPr lang="en-US" sz="1240" dirty="0"/>
          </a:p>
        </p:txBody>
      </p:sp>
      <p:sp>
        <p:nvSpPr>
          <p:cNvPr id="27" name="Shape 25"/>
          <p:cNvSpPr/>
          <p:nvPr/>
        </p:nvSpPr>
        <p:spPr>
          <a:xfrm>
            <a:off x="530352" y="4069080"/>
            <a:ext cx="11338560" cy="1188720"/>
          </a:xfrm>
          <a:prstGeom prst="roundRect">
            <a:avLst>
              <a:gd name="adj" fmla="val 4231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13232" y="4233672"/>
            <a:ext cx="10972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세 번째가 13회의 순서를 정한다</a:t>
            </a:r>
            <a:endParaRPr lang="en-US" sz="1650" dirty="0"/>
          </a:p>
        </p:txBody>
      </p:sp>
      <p:sp>
        <p:nvSpPr>
          <p:cNvPr id="29" name="Text 27"/>
          <p:cNvSpPr/>
          <p:nvPr/>
        </p:nvSpPr>
        <p:spPr>
          <a:xfrm>
            <a:off x="713232" y="4727448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핵심 결과에 도달 못 함 → 이해·재시도 어려움 → 표현 개선 → 남겨 둘 한계. 13회에는 위에서부터 고친다.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530352" y="55321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31520" y="55321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양식 전문은 교과서 15~19쪽 — 지금은 복사해 두기만 한다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9398" cy="685800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3" name="Text 1"/>
          <p:cNvSpPr/>
          <p:nvPr/>
        </p:nvSpPr>
        <p:spPr>
          <a:xfrm>
            <a:off x="530352" y="14173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 만든 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30352" y="1828800"/>
            <a:ext cx="104241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실행하기 전에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예상을 적었다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530352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시나리오 네 줄과 예상 칸. 다음 시간의 실행표입니다.</a:t>
            </a:r>
            <a:endParaRPr lang="en-US" sz="1900" dirty="0"/>
          </a:p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다음 시간에는 만들지 않고, 씁니다.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30352" y="6327648"/>
            <a:ext cx="7315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12-1 · 20-22쪽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2026-09-11T04:57:28Z</dcterms:created>
  <dcterms:modified xsi:type="dcterms:W3CDTF">2026-09-11T04:57:28Z</dcterms:modified>
</cp:coreProperties>
</file>